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96" r:id="rId1"/>
    <p:sldMasterId id="2147483703" r:id="rId2"/>
  </p:sldMasterIdLst>
  <p:notesMasterIdLst>
    <p:notesMasterId r:id="rId20"/>
  </p:notesMasterIdLst>
  <p:sldIdLst>
    <p:sldId id="1208" r:id="rId3"/>
    <p:sldId id="1204" r:id="rId4"/>
    <p:sldId id="1206" r:id="rId5"/>
    <p:sldId id="1207" r:id="rId6"/>
    <p:sldId id="1209" r:id="rId7"/>
    <p:sldId id="1210" r:id="rId8"/>
    <p:sldId id="1211" r:id="rId9"/>
    <p:sldId id="1212" r:id="rId10"/>
    <p:sldId id="1213" r:id="rId11"/>
    <p:sldId id="1225" r:id="rId12"/>
    <p:sldId id="1226" r:id="rId13"/>
    <p:sldId id="1214" r:id="rId14"/>
    <p:sldId id="1216" r:id="rId15"/>
    <p:sldId id="1245" r:id="rId16"/>
    <p:sldId id="1215" r:id="rId17"/>
    <p:sldId id="1217" r:id="rId18"/>
    <p:sldId id="1246" r:id="rId19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830"/>
  </p:normalViewPr>
  <p:slideViewPr>
    <p:cSldViewPr snapToGrid="0" snapToObjects="1">
      <p:cViewPr varScale="1">
        <p:scale>
          <a:sx n="105" d="100"/>
          <a:sy n="105" d="100"/>
        </p:scale>
        <p:origin x="171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64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AE81E-5BFF-2049-8AED-C237E80F415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08A57-36F8-814D-827A-812A1F1E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38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572375" y="6477000"/>
            <a:ext cx="184150" cy="304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algn="ctr" defTabSz="457200">
              <a:defRPr/>
            </a:pPr>
            <a:endParaRPr kumimoji="1" lang="en-US" sz="1400" b="1" dirty="0">
              <a:solidFill>
                <a:srgbClr val="595759"/>
              </a:solidFill>
              <a:latin typeface="Arial" charset="0"/>
            </a:endParaRP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8744" y="1051586"/>
            <a:ext cx="8359450" cy="2468853"/>
          </a:xfrm>
          <a:ln w="12700" cap="sq"/>
        </p:spPr>
        <p:txBody>
          <a:bodyPr wrap="square" lIns="91440" tIns="45720" rIns="91440" bIns="45720" anchor="b" anchorCtr="0">
            <a:norm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8744" y="3703317"/>
            <a:ext cx="8359450" cy="2265681"/>
          </a:xfrm>
          <a:ln w="12700" cap="sq"/>
        </p:spPr>
        <p:txBody>
          <a:bodyPr lIns="91440" tIns="45720" rIns="91440" bIns="45720">
            <a:normAutofit/>
          </a:bodyPr>
          <a:lstStyle>
            <a:lvl1pPr marL="0" indent="0" algn="l">
              <a:buClr>
                <a:schemeClr val="bg2"/>
              </a:buClr>
              <a:buFont typeface="Wingdings" pitchFamily="2" charset="2"/>
              <a:buNone/>
              <a:defRPr b="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3477776" y="3627436"/>
            <a:ext cx="530568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10"/>
          <p:cNvSpPr/>
          <p:nvPr userDrawn="1"/>
        </p:nvSpPr>
        <p:spPr bwMode="auto">
          <a:xfrm>
            <a:off x="0" y="0"/>
            <a:ext cx="9144000" cy="362876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595759"/>
              </a:solidFill>
              <a:ea typeface="ＭＳ Ｐゴシック" pitchFamily="48" charset="-128"/>
            </a:endParaRP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 bwMode="auto">
          <a:xfrm>
            <a:off x="418744" y="3627436"/>
            <a:ext cx="836471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0" y="0"/>
            <a:ext cx="9144000" cy="362876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595759"/>
              </a:solidFill>
              <a:ea typeface="ＭＳ Ｐゴシック" pitchFamily="48" charset="-128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 flipH="1">
            <a:off x="0" y="362876"/>
            <a:ext cx="9144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7150" indent="-57150">
              <a:tabLst/>
              <a:defRPr/>
            </a:lvl1pPr>
            <a:lvl2pPr>
              <a:defRPr sz="1800"/>
            </a:lvl2pPr>
            <a:lvl4pPr>
              <a:defRPr sz="1600"/>
            </a:lvl4pPr>
            <a:lvl5pPr>
              <a:defRPr sz="1600"/>
            </a:lvl5pPr>
            <a:lvl6pPr marL="1373188" indent="-222250">
              <a:tabLst/>
              <a:defRPr sz="1400"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cxnSp>
        <p:nvCxnSpPr>
          <p:cNvPr id="5" name="Straight Connector 4"/>
          <p:cNvCxnSpPr/>
          <p:nvPr userDrawn="1"/>
        </p:nvCxnSpPr>
        <p:spPr bwMode="auto">
          <a:xfrm flipH="1">
            <a:off x="228600" y="1036636"/>
            <a:ext cx="868997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39" y="0"/>
            <a:ext cx="9143662" cy="1581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Rectangle 54"/>
          <p:cNvSpPr/>
          <p:nvPr userDrawn="1"/>
        </p:nvSpPr>
        <p:spPr>
          <a:xfrm>
            <a:off x="338" y="2"/>
            <a:ext cx="9147051" cy="1095243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6921" y="4455872"/>
            <a:ext cx="7667244" cy="1581238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65" name="Group 64"/>
          <p:cNvGrpSpPr/>
          <p:nvPr userDrawn="1"/>
        </p:nvGrpSpPr>
        <p:grpSpPr>
          <a:xfrm>
            <a:off x="2437902" y="205544"/>
            <a:ext cx="4471862" cy="636142"/>
            <a:chOff x="3815197" y="191056"/>
            <a:chExt cx="5962483" cy="636142"/>
          </a:xfrm>
        </p:grpSpPr>
        <p:grpSp>
          <p:nvGrpSpPr>
            <p:cNvPr id="33" name="Group 32"/>
            <p:cNvGrpSpPr/>
            <p:nvPr userDrawn="1"/>
          </p:nvGrpSpPr>
          <p:grpSpPr>
            <a:xfrm>
              <a:off x="3815197" y="216923"/>
              <a:ext cx="1534947" cy="610275"/>
              <a:chOff x="1360653" y="2946313"/>
              <a:chExt cx="1534947" cy="61027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34" name="Freeform 5"/>
              <p:cNvSpPr>
                <a:spLocks/>
              </p:cNvSpPr>
              <p:nvPr/>
            </p:nvSpPr>
            <p:spPr bwMode="auto">
              <a:xfrm>
                <a:off x="1360653" y="2953682"/>
                <a:ext cx="388449" cy="602906"/>
              </a:xfrm>
              <a:custGeom>
                <a:avLst/>
                <a:gdLst>
                  <a:gd name="T0" fmla="*/ 0 w 346"/>
                  <a:gd name="T1" fmla="*/ 532 h 532"/>
                  <a:gd name="T2" fmla="*/ 0 w 346"/>
                  <a:gd name="T3" fmla="*/ 532 h 532"/>
                  <a:gd name="T4" fmla="*/ 0 w 346"/>
                  <a:gd name="T5" fmla="*/ 498 h 532"/>
                  <a:gd name="T6" fmla="*/ 49 w 346"/>
                  <a:gd name="T7" fmla="*/ 468 h 532"/>
                  <a:gd name="T8" fmla="*/ 50 w 346"/>
                  <a:gd name="T9" fmla="*/ 426 h 532"/>
                  <a:gd name="T10" fmla="*/ 50 w 346"/>
                  <a:gd name="T11" fmla="*/ 106 h 532"/>
                  <a:gd name="T12" fmla="*/ 49 w 346"/>
                  <a:gd name="T13" fmla="*/ 64 h 532"/>
                  <a:gd name="T14" fmla="*/ 0 w 346"/>
                  <a:gd name="T15" fmla="*/ 34 h 532"/>
                  <a:gd name="T16" fmla="*/ 0 w 346"/>
                  <a:gd name="T17" fmla="*/ 0 h 532"/>
                  <a:gd name="T18" fmla="*/ 336 w 346"/>
                  <a:gd name="T19" fmla="*/ 0 h 532"/>
                  <a:gd name="T20" fmla="*/ 336 w 346"/>
                  <a:gd name="T21" fmla="*/ 94 h 532"/>
                  <a:gd name="T22" fmla="*/ 302 w 346"/>
                  <a:gd name="T23" fmla="*/ 94 h 532"/>
                  <a:gd name="T24" fmla="*/ 302 w 346"/>
                  <a:gd name="T25" fmla="*/ 85 h 532"/>
                  <a:gd name="T26" fmla="*/ 301 w 346"/>
                  <a:gd name="T27" fmla="*/ 61 h 532"/>
                  <a:gd name="T28" fmla="*/ 255 w 346"/>
                  <a:gd name="T29" fmla="*/ 34 h 532"/>
                  <a:gd name="T30" fmla="*/ 157 w 346"/>
                  <a:gd name="T31" fmla="*/ 34 h 532"/>
                  <a:gd name="T32" fmla="*/ 157 w 346"/>
                  <a:gd name="T33" fmla="*/ 234 h 532"/>
                  <a:gd name="T34" fmla="*/ 215 w 346"/>
                  <a:gd name="T35" fmla="*/ 234 h 532"/>
                  <a:gd name="T36" fmla="*/ 241 w 346"/>
                  <a:gd name="T37" fmla="*/ 233 h 532"/>
                  <a:gd name="T38" fmla="*/ 261 w 346"/>
                  <a:gd name="T39" fmla="*/ 210 h 532"/>
                  <a:gd name="T40" fmla="*/ 261 w 346"/>
                  <a:gd name="T41" fmla="*/ 197 h 532"/>
                  <a:gd name="T42" fmla="*/ 295 w 346"/>
                  <a:gd name="T43" fmla="*/ 197 h 532"/>
                  <a:gd name="T44" fmla="*/ 295 w 346"/>
                  <a:gd name="T45" fmla="*/ 303 h 532"/>
                  <a:gd name="T46" fmla="*/ 261 w 346"/>
                  <a:gd name="T47" fmla="*/ 303 h 532"/>
                  <a:gd name="T48" fmla="*/ 261 w 346"/>
                  <a:gd name="T49" fmla="*/ 290 h 532"/>
                  <a:gd name="T50" fmla="*/ 241 w 346"/>
                  <a:gd name="T51" fmla="*/ 267 h 532"/>
                  <a:gd name="T52" fmla="*/ 215 w 346"/>
                  <a:gd name="T53" fmla="*/ 266 h 532"/>
                  <a:gd name="T54" fmla="*/ 157 w 346"/>
                  <a:gd name="T55" fmla="*/ 266 h 532"/>
                  <a:gd name="T56" fmla="*/ 157 w 346"/>
                  <a:gd name="T57" fmla="*/ 426 h 532"/>
                  <a:gd name="T58" fmla="*/ 162 w 346"/>
                  <a:gd name="T59" fmla="*/ 484 h 532"/>
                  <a:gd name="T60" fmla="*/ 217 w 346"/>
                  <a:gd name="T61" fmla="*/ 498 h 532"/>
                  <a:gd name="T62" fmla="*/ 244 w 346"/>
                  <a:gd name="T63" fmla="*/ 498 h 532"/>
                  <a:gd name="T64" fmla="*/ 284 w 346"/>
                  <a:gd name="T65" fmla="*/ 497 h 532"/>
                  <a:gd name="T66" fmla="*/ 305 w 346"/>
                  <a:gd name="T67" fmla="*/ 488 h 532"/>
                  <a:gd name="T68" fmla="*/ 308 w 346"/>
                  <a:gd name="T69" fmla="*/ 445 h 532"/>
                  <a:gd name="T70" fmla="*/ 308 w 346"/>
                  <a:gd name="T71" fmla="*/ 434 h 532"/>
                  <a:gd name="T72" fmla="*/ 346 w 346"/>
                  <a:gd name="T73" fmla="*/ 434 h 532"/>
                  <a:gd name="T74" fmla="*/ 346 w 346"/>
                  <a:gd name="T75" fmla="*/ 532 h 532"/>
                  <a:gd name="T76" fmla="*/ 0 w 346"/>
                  <a:gd name="T77" fmla="*/ 532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46" h="532">
                    <a:moveTo>
                      <a:pt x="0" y="532"/>
                    </a:moveTo>
                    <a:lnTo>
                      <a:pt x="0" y="532"/>
                    </a:lnTo>
                    <a:lnTo>
                      <a:pt x="0" y="498"/>
                    </a:lnTo>
                    <a:cubicBezTo>
                      <a:pt x="32" y="498"/>
                      <a:pt x="49" y="488"/>
                      <a:pt x="49" y="468"/>
                    </a:cubicBezTo>
                    <a:lnTo>
                      <a:pt x="50" y="426"/>
                    </a:lnTo>
                    <a:lnTo>
                      <a:pt x="50" y="106"/>
                    </a:lnTo>
                    <a:lnTo>
                      <a:pt x="49" y="64"/>
                    </a:lnTo>
                    <a:cubicBezTo>
                      <a:pt x="49" y="44"/>
                      <a:pt x="32" y="34"/>
                      <a:pt x="0" y="34"/>
                    </a:cubicBezTo>
                    <a:lnTo>
                      <a:pt x="0" y="0"/>
                    </a:lnTo>
                    <a:lnTo>
                      <a:pt x="336" y="0"/>
                    </a:lnTo>
                    <a:lnTo>
                      <a:pt x="336" y="94"/>
                    </a:lnTo>
                    <a:lnTo>
                      <a:pt x="302" y="94"/>
                    </a:lnTo>
                    <a:lnTo>
                      <a:pt x="302" y="85"/>
                    </a:lnTo>
                    <a:lnTo>
                      <a:pt x="301" y="61"/>
                    </a:lnTo>
                    <a:cubicBezTo>
                      <a:pt x="301" y="43"/>
                      <a:pt x="286" y="34"/>
                      <a:pt x="255" y="34"/>
                    </a:cubicBezTo>
                    <a:lnTo>
                      <a:pt x="157" y="34"/>
                    </a:lnTo>
                    <a:lnTo>
                      <a:pt x="157" y="234"/>
                    </a:lnTo>
                    <a:lnTo>
                      <a:pt x="215" y="234"/>
                    </a:lnTo>
                    <a:lnTo>
                      <a:pt x="241" y="233"/>
                    </a:lnTo>
                    <a:cubicBezTo>
                      <a:pt x="255" y="233"/>
                      <a:pt x="261" y="225"/>
                      <a:pt x="261" y="210"/>
                    </a:cubicBezTo>
                    <a:lnTo>
                      <a:pt x="261" y="197"/>
                    </a:lnTo>
                    <a:lnTo>
                      <a:pt x="295" y="197"/>
                    </a:lnTo>
                    <a:lnTo>
                      <a:pt x="295" y="303"/>
                    </a:lnTo>
                    <a:lnTo>
                      <a:pt x="261" y="303"/>
                    </a:lnTo>
                    <a:lnTo>
                      <a:pt x="261" y="290"/>
                    </a:lnTo>
                    <a:cubicBezTo>
                      <a:pt x="261" y="275"/>
                      <a:pt x="255" y="267"/>
                      <a:pt x="241" y="267"/>
                    </a:cubicBezTo>
                    <a:lnTo>
                      <a:pt x="215" y="266"/>
                    </a:lnTo>
                    <a:lnTo>
                      <a:pt x="157" y="266"/>
                    </a:lnTo>
                    <a:lnTo>
                      <a:pt x="157" y="426"/>
                    </a:lnTo>
                    <a:cubicBezTo>
                      <a:pt x="157" y="455"/>
                      <a:pt x="159" y="474"/>
                      <a:pt x="162" y="484"/>
                    </a:cubicBezTo>
                    <a:cubicBezTo>
                      <a:pt x="165" y="494"/>
                      <a:pt x="184" y="498"/>
                      <a:pt x="217" y="498"/>
                    </a:cubicBezTo>
                    <a:lnTo>
                      <a:pt x="244" y="498"/>
                    </a:lnTo>
                    <a:lnTo>
                      <a:pt x="284" y="497"/>
                    </a:lnTo>
                    <a:cubicBezTo>
                      <a:pt x="296" y="497"/>
                      <a:pt x="303" y="494"/>
                      <a:pt x="305" y="488"/>
                    </a:cubicBezTo>
                    <a:cubicBezTo>
                      <a:pt x="307" y="481"/>
                      <a:pt x="308" y="467"/>
                      <a:pt x="308" y="445"/>
                    </a:cubicBezTo>
                    <a:lnTo>
                      <a:pt x="308" y="434"/>
                    </a:lnTo>
                    <a:lnTo>
                      <a:pt x="346" y="434"/>
                    </a:lnTo>
                    <a:lnTo>
                      <a:pt x="346" y="532"/>
                    </a:lnTo>
                    <a:lnTo>
                      <a:pt x="0" y="532"/>
                    </a:lnTo>
                    <a:close/>
                  </a:path>
                </a:pathLst>
              </a:custGeom>
              <a:grpFill/>
              <a:ln w="4191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/>
              </a:p>
            </p:txBody>
          </p:sp>
          <p:sp>
            <p:nvSpPr>
              <p:cNvPr id="35" name="Freeform 6"/>
              <p:cNvSpPr>
                <a:spLocks noEditPoints="1"/>
              </p:cNvSpPr>
              <p:nvPr/>
            </p:nvSpPr>
            <p:spPr bwMode="auto">
              <a:xfrm>
                <a:off x="1785520" y="2950653"/>
                <a:ext cx="476668" cy="605935"/>
              </a:xfrm>
              <a:custGeom>
                <a:avLst/>
                <a:gdLst>
                  <a:gd name="T0" fmla="*/ 0 w 210"/>
                  <a:gd name="T1" fmla="*/ 267 h 267"/>
                  <a:gd name="T2" fmla="*/ 0 w 210"/>
                  <a:gd name="T3" fmla="*/ 267 h 267"/>
                  <a:gd name="T4" fmla="*/ 0 w 210"/>
                  <a:gd name="T5" fmla="*/ 250 h 267"/>
                  <a:gd name="T6" fmla="*/ 24 w 210"/>
                  <a:gd name="T7" fmla="*/ 235 h 267"/>
                  <a:gd name="T8" fmla="*/ 25 w 210"/>
                  <a:gd name="T9" fmla="*/ 214 h 267"/>
                  <a:gd name="T10" fmla="*/ 25 w 210"/>
                  <a:gd name="T11" fmla="*/ 55 h 267"/>
                  <a:gd name="T12" fmla="*/ 24 w 210"/>
                  <a:gd name="T13" fmla="*/ 33 h 267"/>
                  <a:gd name="T14" fmla="*/ 0 w 210"/>
                  <a:gd name="T15" fmla="*/ 19 h 267"/>
                  <a:gd name="T16" fmla="*/ 0 w 210"/>
                  <a:gd name="T17" fmla="*/ 1 h 267"/>
                  <a:gd name="T18" fmla="*/ 79 w 210"/>
                  <a:gd name="T19" fmla="*/ 1 h 267"/>
                  <a:gd name="T20" fmla="*/ 89 w 210"/>
                  <a:gd name="T21" fmla="*/ 1 h 267"/>
                  <a:gd name="T22" fmla="*/ 103 w 210"/>
                  <a:gd name="T23" fmla="*/ 1 h 267"/>
                  <a:gd name="T24" fmla="*/ 118 w 210"/>
                  <a:gd name="T25" fmla="*/ 0 h 267"/>
                  <a:gd name="T26" fmla="*/ 190 w 210"/>
                  <a:gd name="T27" fmla="*/ 65 h 267"/>
                  <a:gd name="T28" fmla="*/ 146 w 210"/>
                  <a:gd name="T29" fmla="*/ 137 h 267"/>
                  <a:gd name="T30" fmla="*/ 182 w 210"/>
                  <a:gd name="T31" fmla="*/ 218 h 267"/>
                  <a:gd name="T32" fmla="*/ 210 w 210"/>
                  <a:gd name="T33" fmla="*/ 251 h 267"/>
                  <a:gd name="T34" fmla="*/ 210 w 210"/>
                  <a:gd name="T35" fmla="*/ 267 h 267"/>
                  <a:gd name="T36" fmla="*/ 149 w 210"/>
                  <a:gd name="T37" fmla="*/ 267 h 267"/>
                  <a:gd name="T38" fmla="*/ 96 w 210"/>
                  <a:gd name="T39" fmla="*/ 146 h 267"/>
                  <a:gd name="T40" fmla="*/ 79 w 210"/>
                  <a:gd name="T41" fmla="*/ 146 h 267"/>
                  <a:gd name="T42" fmla="*/ 79 w 210"/>
                  <a:gd name="T43" fmla="*/ 214 h 267"/>
                  <a:gd name="T44" fmla="*/ 79 w 210"/>
                  <a:gd name="T45" fmla="*/ 235 h 267"/>
                  <a:gd name="T46" fmla="*/ 82 w 210"/>
                  <a:gd name="T47" fmla="*/ 246 h 267"/>
                  <a:gd name="T48" fmla="*/ 100 w 210"/>
                  <a:gd name="T49" fmla="*/ 250 h 267"/>
                  <a:gd name="T50" fmla="*/ 100 w 210"/>
                  <a:gd name="T51" fmla="*/ 267 h 267"/>
                  <a:gd name="T52" fmla="*/ 0 w 210"/>
                  <a:gd name="T53" fmla="*/ 267 h 267"/>
                  <a:gd name="T54" fmla="*/ 79 w 210"/>
                  <a:gd name="T55" fmla="*/ 19 h 267"/>
                  <a:gd name="T56" fmla="*/ 79 w 210"/>
                  <a:gd name="T57" fmla="*/ 19 h 267"/>
                  <a:gd name="T58" fmla="*/ 79 w 210"/>
                  <a:gd name="T59" fmla="*/ 129 h 267"/>
                  <a:gd name="T60" fmla="*/ 87 w 210"/>
                  <a:gd name="T61" fmla="*/ 129 h 267"/>
                  <a:gd name="T62" fmla="*/ 137 w 210"/>
                  <a:gd name="T63" fmla="*/ 69 h 267"/>
                  <a:gd name="T64" fmla="*/ 93 w 210"/>
                  <a:gd name="T65" fmla="*/ 19 h 267"/>
                  <a:gd name="T66" fmla="*/ 79 w 210"/>
                  <a:gd name="T67" fmla="*/ 19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0" h="267">
                    <a:moveTo>
                      <a:pt x="0" y="267"/>
                    </a:moveTo>
                    <a:lnTo>
                      <a:pt x="0" y="267"/>
                    </a:lnTo>
                    <a:lnTo>
                      <a:pt x="0" y="250"/>
                    </a:lnTo>
                    <a:cubicBezTo>
                      <a:pt x="16" y="250"/>
                      <a:pt x="24" y="245"/>
                      <a:pt x="24" y="235"/>
                    </a:cubicBezTo>
                    <a:lnTo>
                      <a:pt x="25" y="214"/>
                    </a:lnTo>
                    <a:lnTo>
                      <a:pt x="25" y="55"/>
                    </a:lnTo>
                    <a:lnTo>
                      <a:pt x="24" y="33"/>
                    </a:lnTo>
                    <a:cubicBezTo>
                      <a:pt x="24" y="23"/>
                      <a:pt x="16" y="19"/>
                      <a:pt x="0" y="19"/>
                    </a:cubicBezTo>
                    <a:lnTo>
                      <a:pt x="0" y="1"/>
                    </a:lnTo>
                    <a:lnTo>
                      <a:pt x="79" y="1"/>
                    </a:lnTo>
                    <a:lnTo>
                      <a:pt x="89" y="1"/>
                    </a:lnTo>
                    <a:lnTo>
                      <a:pt x="103" y="1"/>
                    </a:lnTo>
                    <a:lnTo>
                      <a:pt x="118" y="0"/>
                    </a:lnTo>
                    <a:cubicBezTo>
                      <a:pt x="166" y="0"/>
                      <a:pt x="190" y="22"/>
                      <a:pt x="190" y="65"/>
                    </a:cubicBezTo>
                    <a:cubicBezTo>
                      <a:pt x="190" y="100"/>
                      <a:pt x="175" y="124"/>
                      <a:pt x="146" y="137"/>
                    </a:cubicBezTo>
                    <a:lnTo>
                      <a:pt x="182" y="218"/>
                    </a:lnTo>
                    <a:cubicBezTo>
                      <a:pt x="191" y="237"/>
                      <a:pt x="200" y="248"/>
                      <a:pt x="210" y="251"/>
                    </a:cubicBezTo>
                    <a:lnTo>
                      <a:pt x="210" y="267"/>
                    </a:lnTo>
                    <a:lnTo>
                      <a:pt x="149" y="267"/>
                    </a:lnTo>
                    <a:lnTo>
                      <a:pt x="96" y="146"/>
                    </a:lnTo>
                    <a:lnTo>
                      <a:pt x="79" y="146"/>
                    </a:lnTo>
                    <a:lnTo>
                      <a:pt x="79" y="214"/>
                    </a:lnTo>
                    <a:lnTo>
                      <a:pt x="79" y="235"/>
                    </a:lnTo>
                    <a:cubicBezTo>
                      <a:pt x="79" y="241"/>
                      <a:pt x="80" y="245"/>
                      <a:pt x="82" y="246"/>
                    </a:cubicBezTo>
                    <a:cubicBezTo>
                      <a:pt x="84" y="248"/>
                      <a:pt x="90" y="249"/>
                      <a:pt x="100" y="250"/>
                    </a:cubicBezTo>
                    <a:lnTo>
                      <a:pt x="100" y="267"/>
                    </a:lnTo>
                    <a:lnTo>
                      <a:pt x="0" y="267"/>
                    </a:lnTo>
                    <a:close/>
                    <a:moveTo>
                      <a:pt x="79" y="19"/>
                    </a:moveTo>
                    <a:lnTo>
                      <a:pt x="79" y="19"/>
                    </a:lnTo>
                    <a:lnTo>
                      <a:pt x="79" y="129"/>
                    </a:lnTo>
                    <a:lnTo>
                      <a:pt x="87" y="129"/>
                    </a:lnTo>
                    <a:cubicBezTo>
                      <a:pt x="120" y="129"/>
                      <a:pt x="137" y="109"/>
                      <a:pt x="137" y="69"/>
                    </a:cubicBezTo>
                    <a:cubicBezTo>
                      <a:pt x="137" y="35"/>
                      <a:pt x="122" y="19"/>
                      <a:pt x="93" y="19"/>
                    </a:cubicBezTo>
                    <a:lnTo>
                      <a:pt x="79" y="19"/>
                    </a:lnTo>
                    <a:close/>
                  </a:path>
                </a:pathLst>
              </a:custGeom>
              <a:grpFill/>
              <a:ln w="4191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/>
              </a:p>
            </p:txBody>
          </p:sp>
          <p:sp>
            <p:nvSpPr>
              <p:cNvPr id="36" name="Freeform 7"/>
              <p:cNvSpPr>
                <a:spLocks/>
              </p:cNvSpPr>
              <p:nvPr/>
            </p:nvSpPr>
            <p:spPr bwMode="auto">
              <a:xfrm>
                <a:off x="2301052" y="2947725"/>
                <a:ext cx="327848" cy="608863"/>
              </a:xfrm>
              <a:custGeom>
                <a:avLst/>
                <a:gdLst>
                  <a:gd name="T0" fmla="*/ 0 w 152"/>
                  <a:gd name="T1" fmla="*/ 269 h 279"/>
                  <a:gd name="T2" fmla="*/ 0 w 152"/>
                  <a:gd name="T3" fmla="*/ 269 h 279"/>
                  <a:gd name="T4" fmla="*/ 0 w 152"/>
                  <a:gd name="T5" fmla="*/ 215 h 279"/>
                  <a:gd name="T6" fmla="*/ 19 w 152"/>
                  <a:gd name="T7" fmla="*/ 215 h 279"/>
                  <a:gd name="T8" fmla="*/ 65 w 152"/>
                  <a:gd name="T9" fmla="*/ 262 h 279"/>
                  <a:gd name="T10" fmla="*/ 104 w 152"/>
                  <a:gd name="T11" fmla="*/ 215 h 279"/>
                  <a:gd name="T12" fmla="*/ 72 w 152"/>
                  <a:gd name="T13" fmla="*/ 168 h 279"/>
                  <a:gd name="T14" fmla="*/ 57 w 152"/>
                  <a:gd name="T15" fmla="*/ 158 h 279"/>
                  <a:gd name="T16" fmla="*/ 0 w 152"/>
                  <a:gd name="T17" fmla="*/ 74 h 279"/>
                  <a:gd name="T18" fmla="*/ 21 w 152"/>
                  <a:gd name="T19" fmla="*/ 20 h 279"/>
                  <a:gd name="T20" fmla="*/ 76 w 152"/>
                  <a:gd name="T21" fmla="*/ 0 h 279"/>
                  <a:gd name="T22" fmla="*/ 138 w 152"/>
                  <a:gd name="T23" fmla="*/ 12 h 279"/>
                  <a:gd name="T24" fmla="*/ 138 w 152"/>
                  <a:gd name="T25" fmla="*/ 60 h 279"/>
                  <a:gd name="T26" fmla="*/ 119 w 152"/>
                  <a:gd name="T27" fmla="*/ 60 h 279"/>
                  <a:gd name="T28" fmla="*/ 83 w 152"/>
                  <a:gd name="T29" fmla="*/ 17 h 279"/>
                  <a:gd name="T30" fmla="*/ 47 w 152"/>
                  <a:gd name="T31" fmla="*/ 58 h 279"/>
                  <a:gd name="T32" fmla="*/ 78 w 152"/>
                  <a:gd name="T33" fmla="*/ 103 h 279"/>
                  <a:gd name="T34" fmla="*/ 94 w 152"/>
                  <a:gd name="T35" fmla="*/ 113 h 279"/>
                  <a:gd name="T36" fmla="*/ 152 w 152"/>
                  <a:gd name="T37" fmla="*/ 198 h 279"/>
                  <a:gd name="T38" fmla="*/ 128 w 152"/>
                  <a:gd name="T39" fmla="*/ 257 h 279"/>
                  <a:gd name="T40" fmla="*/ 66 w 152"/>
                  <a:gd name="T41" fmla="*/ 279 h 279"/>
                  <a:gd name="T42" fmla="*/ 0 w 152"/>
                  <a:gd name="T43" fmla="*/ 269 h 279"/>
                  <a:gd name="T44" fmla="*/ 0 w 152"/>
                  <a:gd name="T45" fmla="*/ 2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2" h="279">
                    <a:moveTo>
                      <a:pt x="0" y="269"/>
                    </a:moveTo>
                    <a:lnTo>
                      <a:pt x="0" y="269"/>
                    </a:lnTo>
                    <a:lnTo>
                      <a:pt x="0" y="215"/>
                    </a:lnTo>
                    <a:lnTo>
                      <a:pt x="19" y="215"/>
                    </a:lnTo>
                    <a:cubicBezTo>
                      <a:pt x="19" y="246"/>
                      <a:pt x="34" y="262"/>
                      <a:pt x="65" y="262"/>
                    </a:cubicBezTo>
                    <a:cubicBezTo>
                      <a:pt x="91" y="262"/>
                      <a:pt x="104" y="246"/>
                      <a:pt x="104" y="215"/>
                    </a:cubicBezTo>
                    <a:cubicBezTo>
                      <a:pt x="104" y="197"/>
                      <a:pt x="93" y="181"/>
                      <a:pt x="72" y="168"/>
                    </a:cubicBezTo>
                    <a:lnTo>
                      <a:pt x="57" y="158"/>
                    </a:lnTo>
                    <a:cubicBezTo>
                      <a:pt x="19" y="134"/>
                      <a:pt x="0" y="106"/>
                      <a:pt x="0" y="74"/>
                    </a:cubicBezTo>
                    <a:cubicBezTo>
                      <a:pt x="0" y="52"/>
                      <a:pt x="7" y="34"/>
                      <a:pt x="21" y="20"/>
                    </a:cubicBezTo>
                    <a:cubicBezTo>
                      <a:pt x="35" y="7"/>
                      <a:pt x="53" y="0"/>
                      <a:pt x="76" y="0"/>
                    </a:cubicBezTo>
                    <a:cubicBezTo>
                      <a:pt x="94" y="0"/>
                      <a:pt x="115" y="4"/>
                      <a:pt x="138" y="12"/>
                    </a:cubicBezTo>
                    <a:lnTo>
                      <a:pt x="138" y="60"/>
                    </a:lnTo>
                    <a:lnTo>
                      <a:pt x="119" y="60"/>
                    </a:lnTo>
                    <a:cubicBezTo>
                      <a:pt x="119" y="31"/>
                      <a:pt x="107" y="17"/>
                      <a:pt x="83" y="17"/>
                    </a:cubicBezTo>
                    <a:cubicBezTo>
                      <a:pt x="59" y="17"/>
                      <a:pt x="47" y="31"/>
                      <a:pt x="47" y="58"/>
                    </a:cubicBezTo>
                    <a:cubicBezTo>
                      <a:pt x="47" y="74"/>
                      <a:pt x="57" y="89"/>
                      <a:pt x="78" y="103"/>
                    </a:cubicBezTo>
                    <a:lnTo>
                      <a:pt x="94" y="113"/>
                    </a:lnTo>
                    <a:cubicBezTo>
                      <a:pt x="132" y="138"/>
                      <a:pt x="152" y="167"/>
                      <a:pt x="152" y="198"/>
                    </a:cubicBezTo>
                    <a:cubicBezTo>
                      <a:pt x="152" y="223"/>
                      <a:pt x="144" y="242"/>
                      <a:pt x="128" y="257"/>
                    </a:cubicBezTo>
                    <a:cubicBezTo>
                      <a:pt x="113" y="271"/>
                      <a:pt x="92" y="279"/>
                      <a:pt x="66" y="279"/>
                    </a:cubicBezTo>
                    <a:cubicBezTo>
                      <a:pt x="46" y="279"/>
                      <a:pt x="24" y="275"/>
                      <a:pt x="0" y="269"/>
                    </a:cubicBezTo>
                    <a:lnTo>
                      <a:pt x="0" y="269"/>
                    </a:lnTo>
                    <a:close/>
                  </a:path>
                </a:pathLst>
              </a:custGeom>
              <a:grpFill/>
              <a:ln w="4191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/>
              </a:p>
            </p:txBody>
          </p:sp>
          <p:sp>
            <p:nvSpPr>
              <p:cNvPr id="37" name="Freeform 8"/>
              <p:cNvSpPr>
                <a:spLocks/>
              </p:cNvSpPr>
              <p:nvPr/>
            </p:nvSpPr>
            <p:spPr bwMode="auto">
              <a:xfrm>
                <a:off x="2667764" y="2946313"/>
                <a:ext cx="227836" cy="610275"/>
              </a:xfrm>
              <a:custGeom>
                <a:avLst/>
                <a:gdLst>
                  <a:gd name="T0" fmla="*/ 0 w 103"/>
                  <a:gd name="T1" fmla="*/ 266 h 266"/>
                  <a:gd name="T2" fmla="*/ 0 w 103"/>
                  <a:gd name="T3" fmla="*/ 266 h 266"/>
                  <a:gd name="T4" fmla="*/ 0 w 103"/>
                  <a:gd name="T5" fmla="*/ 249 h 266"/>
                  <a:gd name="T6" fmla="*/ 24 w 103"/>
                  <a:gd name="T7" fmla="*/ 234 h 266"/>
                  <a:gd name="T8" fmla="*/ 25 w 103"/>
                  <a:gd name="T9" fmla="*/ 213 h 266"/>
                  <a:gd name="T10" fmla="*/ 25 w 103"/>
                  <a:gd name="T11" fmla="*/ 54 h 266"/>
                  <a:gd name="T12" fmla="*/ 24 w 103"/>
                  <a:gd name="T13" fmla="*/ 32 h 266"/>
                  <a:gd name="T14" fmla="*/ 0 w 103"/>
                  <a:gd name="T15" fmla="*/ 18 h 266"/>
                  <a:gd name="T16" fmla="*/ 0 w 103"/>
                  <a:gd name="T17" fmla="*/ 0 h 266"/>
                  <a:gd name="T18" fmla="*/ 103 w 103"/>
                  <a:gd name="T19" fmla="*/ 0 h 266"/>
                  <a:gd name="T20" fmla="*/ 103 w 103"/>
                  <a:gd name="T21" fmla="*/ 18 h 266"/>
                  <a:gd name="T22" fmla="*/ 79 w 103"/>
                  <a:gd name="T23" fmla="*/ 32 h 266"/>
                  <a:gd name="T24" fmla="*/ 78 w 103"/>
                  <a:gd name="T25" fmla="*/ 54 h 266"/>
                  <a:gd name="T26" fmla="*/ 78 w 103"/>
                  <a:gd name="T27" fmla="*/ 213 h 266"/>
                  <a:gd name="T28" fmla="*/ 79 w 103"/>
                  <a:gd name="T29" fmla="*/ 234 h 266"/>
                  <a:gd name="T30" fmla="*/ 103 w 103"/>
                  <a:gd name="T31" fmla="*/ 249 h 266"/>
                  <a:gd name="T32" fmla="*/ 103 w 103"/>
                  <a:gd name="T33" fmla="*/ 266 h 266"/>
                  <a:gd name="T34" fmla="*/ 0 w 103"/>
                  <a:gd name="T35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266">
                    <a:moveTo>
                      <a:pt x="0" y="266"/>
                    </a:moveTo>
                    <a:lnTo>
                      <a:pt x="0" y="266"/>
                    </a:lnTo>
                    <a:lnTo>
                      <a:pt x="0" y="249"/>
                    </a:lnTo>
                    <a:cubicBezTo>
                      <a:pt x="16" y="249"/>
                      <a:pt x="24" y="244"/>
                      <a:pt x="24" y="234"/>
                    </a:cubicBezTo>
                    <a:lnTo>
                      <a:pt x="25" y="213"/>
                    </a:lnTo>
                    <a:lnTo>
                      <a:pt x="25" y="54"/>
                    </a:lnTo>
                    <a:lnTo>
                      <a:pt x="24" y="32"/>
                    </a:lnTo>
                    <a:cubicBezTo>
                      <a:pt x="24" y="22"/>
                      <a:pt x="16" y="18"/>
                      <a:pt x="0" y="18"/>
                    </a:cubicBezTo>
                    <a:lnTo>
                      <a:pt x="0" y="0"/>
                    </a:lnTo>
                    <a:lnTo>
                      <a:pt x="103" y="0"/>
                    </a:lnTo>
                    <a:lnTo>
                      <a:pt x="103" y="18"/>
                    </a:lnTo>
                    <a:cubicBezTo>
                      <a:pt x="87" y="18"/>
                      <a:pt x="79" y="22"/>
                      <a:pt x="79" y="32"/>
                    </a:cubicBezTo>
                    <a:lnTo>
                      <a:pt x="78" y="54"/>
                    </a:lnTo>
                    <a:lnTo>
                      <a:pt x="78" y="213"/>
                    </a:lnTo>
                    <a:lnTo>
                      <a:pt x="79" y="234"/>
                    </a:lnTo>
                    <a:cubicBezTo>
                      <a:pt x="79" y="244"/>
                      <a:pt x="87" y="249"/>
                      <a:pt x="103" y="249"/>
                    </a:cubicBezTo>
                    <a:lnTo>
                      <a:pt x="103" y="266"/>
                    </a:lnTo>
                    <a:lnTo>
                      <a:pt x="0" y="266"/>
                    </a:lnTo>
                    <a:close/>
                  </a:path>
                </a:pathLst>
              </a:custGeom>
              <a:grpFill/>
              <a:ln w="4191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600" dirty="0"/>
              </a:p>
            </p:txBody>
          </p:sp>
        </p:grpSp>
        <p:sp>
          <p:nvSpPr>
            <p:cNvPr id="38" name="Rectangle 37"/>
            <p:cNvSpPr/>
            <p:nvPr userDrawn="1"/>
          </p:nvSpPr>
          <p:spPr>
            <a:xfrm>
              <a:off x="5350145" y="191056"/>
              <a:ext cx="4427535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025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ENGINEERED RESIDUAL</a:t>
              </a:r>
              <a:endParaRPr lang="en-US" sz="2025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025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Gill Sans MT" panose="020B0502020104020203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STRESS IMPLEMENTATION</a:t>
              </a:r>
              <a:endParaRPr lang="en-US" sz="2025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921" y="1512848"/>
            <a:ext cx="7667244" cy="2943024"/>
          </a:xfrm>
        </p:spPr>
        <p:txBody>
          <a:bodyPr anchor="ctr" anchorCtr="0">
            <a:noAutofit/>
          </a:bodyPr>
          <a:lstStyle>
            <a:lvl1pPr algn="ctr">
              <a:defRPr kumimoji="0" lang="en-US" alt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latin typeface="Rockwell Condensed" panose="02060603050405020104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3F8B05-5DF1-407D-B9D2-CA0AFDFF8452}"/>
              </a:ext>
            </a:extLst>
          </p:cNvPr>
          <p:cNvSpPr/>
          <p:nvPr userDrawn="1"/>
        </p:nvSpPr>
        <p:spPr>
          <a:xfrm>
            <a:off x="8658225" y="6135596"/>
            <a:ext cx="400050" cy="641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AF6D47F-1766-400E-8CED-956DB1B4C7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19054"/>
            <a:ext cx="9143662" cy="925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7E1D1E-CE2B-45D5-818C-BCC7FF60828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774343"/>
            <a:ext cx="9143662" cy="9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328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ockwell" panose="02060603020205020403" pitchFamily="18" charset="0"/>
              </a:defRPr>
            </a:lvl1pPr>
            <a:lvl2pPr>
              <a:defRPr>
                <a:latin typeface="Rockwell" panose="02060603020205020403" pitchFamily="18" charset="0"/>
              </a:defRPr>
            </a:lvl2pPr>
            <a:lvl3pPr>
              <a:defRPr>
                <a:latin typeface="Rockwell" panose="02060603020205020403" pitchFamily="18" charset="0"/>
              </a:defRPr>
            </a:lvl3pPr>
            <a:lvl4pPr>
              <a:defRPr>
                <a:latin typeface="Rockwell" panose="02060603020205020403" pitchFamily="18" charset="0"/>
              </a:defRPr>
            </a:lvl4pPr>
            <a:lvl5pPr>
              <a:defRPr>
                <a:latin typeface="Rockwell" panose="020606030202050204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672648" y="1"/>
            <a:ext cx="7417058" cy="108561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630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482" y="3082593"/>
            <a:ext cx="8468815" cy="1362075"/>
          </a:xfrm>
        </p:spPr>
        <p:txBody>
          <a:bodyPr anchor="t"/>
          <a:lstStyle>
            <a:lvl1pPr algn="l">
              <a:defRPr sz="3000" b="1" cap="none">
                <a:latin typeface="Rockwell Condensed" panose="020606030504050201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2" y="1582406"/>
            <a:ext cx="8468816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451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046" y="2091433"/>
            <a:ext cx="4116114" cy="4034730"/>
          </a:xfrm>
        </p:spPr>
        <p:txBody>
          <a:bodyPr>
            <a:normAutofit/>
          </a:bodyPr>
          <a:lstStyle>
            <a:lvl1pPr>
              <a:defRPr sz="1800">
                <a:latin typeface="Rockwell" panose="02060603020205020403" pitchFamily="18" charset="0"/>
              </a:defRPr>
            </a:lvl1pPr>
            <a:lvl2pPr>
              <a:defRPr sz="1500">
                <a:latin typeface="Rockwell" panose="02060603020205020403" pitchFamily="18" charset="0"/>
              </a:defRPr>
            </a:lvl2pPr>
            <a:lvl3pPr>
              <a:defRPr sz="1350">
                <a:latin typeface="Rockwell" panose="02060603020205020403" pitchFamily="18" charset="0"/>
              </a:defRPr>
            </a:lvl3pPr>
            <a:lvl4pPr>
              <a:defRPr sz="1200">
                <a:latin typeface="Rockwell" panose="02060603020205020403" pitchFamily="18" charset="0"/>
              </a:defRPr>
            </a:lvl4pPr>
            <a:lvl5pPr>
              <a:defRPr sz="1200">
                <a:latin typeface="Rockwell" panose="02060603020205020403" pitchFamily="18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2960" y="2091433"/>
            <a:ext cx="4293904" cy="403473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latin typeface="Rockwell" panose="02060603020205020403" pitchFamily="18" charset="0"/>
              </a:defRPr>
            </a:lvl1pPr>
            <a:lvl2pPr>
              <a:defRPr lang="en-US" dirty="0">
                <a:latin typeface="Rockwell" panose="02060603020205020403" pitchFamily="18" charset="0"/>
              </a:defRPr>
            </a:lvl2pPr>
            <a:lvl3pPr>
              <a:defRPr lang="en-US" dirty="0">
                <a:latin typeface="Rockwell" panose="02060603020205020403" pitchFamily="18" charset="0"/>
              </a:defRPr>
            </a:lvl3pPr>
            <a:lvl4pPr>
              <a:defRPr lang="en-US" sz="1200" dirty="0">
                <a:latin typeface="Rockwell" panose="02060603020205020403" pitchFamily="18" charset="0"/>
              </a:defRPr>
            </a:lvl4pPr>
            <a:lvl5pPr>
              <a:defRPr lang="en-US" sz="1200" dirty="0">
                <a:latin typeface="Rockwell" panose="020606030202050204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137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63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tif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8.xml"/><Relationship Id="rId10" Type="http://schemas.microsoft.com/office/2007/relationships/hdphoto" Target="../media/hdphoto2.wdp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.png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11513"/>
            <a:ext cx="8686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51587"/>
            <a:ext cx="8680451" cy="49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3" name="Slide Number Placeholder 3"/>
          <p:cNvSpPr txBox="1">
            <a:spLocks noGrp="1"/>
          </p:cNvSpPr>
          <p:nvPr/>
        </p:nvSpPr>
        <p:spPr bwMode="auto">
          <a:xfrm>
            <a:off x="8647847" y="6463718"/>
            <a:ext cx="440826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rebuchet MS" pitchFamily="34" charset="0"/>
                <a:ea typeface="ＭＳ Ｐゴシック" pitchFamily="48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rebuchet MS" pitchFamily="34" charset="0"/>
                <a:ea typeface="ＭＳ Ｐゴシック" pitchFamily="48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rebuchet MS" pitchFamily="34" charset="0"/>
                <a:ea typeface="ＭＳ Ｐゴシック" pitchFamily="48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rebuchet MS" pitchFamily="34" charset="0"/>
                <a:ea typeface="ＭＳ Ｐゴシック" pitchFamily="48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rebuchet MS" pitchFamily="34" charset="0"/>
                <a:ea typeface="ＭＳ Ｐゴシック" pitchFamily="4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  <a:ea typeface="ＭＳ Ｐゴシック" pitchFamily="4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  <a:ea typeface="ＭＳ Ｐゴシック" pitchFamily="4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  <a:ea typeface="ＭＳ Ｐゴシック" pitchFamily="4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  <a:ea typeface="ＭＳ Ｐゴシック" pitchFamily="48" charset="-128"/>
              </a:defRPr>
            </a:lvl9pPr>
          </a:lstStyle>
          <a:p>
            <a:pPr algn="ctr" defTabSz="457200">
              <a:defRPr/>
            </a:pPr>
            <a:fld id="{6641678A-E55A-4248-BA0C-F294621D028D}" type="slidenum">
              <a:rPr lang="en-US" sz="1400" smtClean="0">
                <a:solidFill>
                  <a:srgbClr val="868686"/>
                </a:solidFill>
                <a:latin typeface="Arial"/>
                <a:cs typeface="Arial"/>
              </a:rPr>
              <a:pPr algn="ctr" defTabSz="457200">
                <a:defRPr/>
              </a:pPr>
              <a:t>‹#›</a:t>
            </a:fld>
            <a:endParaRPr lang="en-US" sz="1400" dirty="0">
              <a:solidFill>
                <a:srgbClr val="868686"/>
              </a:solidFill>
              <a:latin typeface="Arial"/>
              <a:cs typeface="Arial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0" y="6167365"/>
            <a:ext cx="914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 userDrawn="1"/>
        </p:nvSpPr>
        <p:spPr bwMode="auto">
          <a:xfrm>
            <a:off x="0" y="0"/>
            <a:ext cx="9143950" cy="362876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595759"/>
              </a:solidFill>
              <a:ea typeface="ＭＳ Ｐゴシック" pitchFamily="48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0" y="0"/>
            <a:ext cx="9143950" cy="362876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i="1" dirty="0">
              <a:solidFill>
                <a:srgbClr val="FFFFFF"/>
              </a:solidFill>
              <a:ea typeface="ＭＳ Ｐゴシック" pitchFamily="48" charset="-128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flipH="1">
            <a:off x="-3681" y="362876"/>
            <a:ext cx="914395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0" y="6167365"/>
            <a:ext cx="914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 Box 11">
            <a:extLst>
              <a:ext uri="{FF2B5EF4-FFF2-40B4-BE49-F238E27FC236}">
                <a16:creationId xmlns:a16="http://schemas.microsoft.com/office/drawing/2014/main" id="{BF2DAA42-B321-CD48-9492-9E905E6A728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53530" y="6271180"/>
            <a:ext cx="1425594" cy="45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algn="l">
              <a:defRPr/>
            </a:pPr>
            <a:r>
              <a:rPr lang="en-US" sz="788" b="1" dirty="0">
                <a:solidFill>
                  <a:schemeClr val="bg2"/>
                </a:solidFill>
                <a:latin typeface="Arial"/>
                <a:cs typeface="Arial"/>
              </a:rPr>
              <a:t>Working Group on</a:t>
            </a:r>
            <a:br>
              <a:rPr lang="en-US" sz="788" b="1" dirty="0">
                <a:solidFill>
                  <a:schemeClr val="bg2"/>
                </a:solidFill>
                <a:latin typeface="Arial"/>
                <a:cs typeface="Arial"/>
              </a:rPr>
            </a:br>
            <a:r>
              <a:rPr lang="en-US" sz="788" b="1" dirty="0">
                <a:solidFill>
                  <a:schemeClr val="bg2"/>
                </a:solidFill>
                <a:latin typeface="Arial"/>
                <a:cs typeface="Arial"/>
              </a:rPr>
              <a:t>Engineered Residual Stress Implementation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0559D7D-4BB1-5F44-855B-4A54C0E68711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228600" y="6254725"/>
            <a:ext cx="1224930" cy="48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4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2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ＭＳ Ｐゴシック" pitchFamily="48" charset="-128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rebuchet MS" pitchFamily="34" charset="0"/>
          <a:ea typeface="ＭＳ Ｐゴシック" pitchFamily="48" charset="-128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rebuchet MS" pitchFamily="34" charset="0"/>
          <a:ea typeface="ＭＳ Ｐゴシック" pitchFamily="48" charset="-128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rebuchet MS" pitchFamily="34" charset="0"/>
          <a:ea typeface="ＭＳ Ｐゴシック" pitchFamily="48" charset="-128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rebuchet MS" pitchFamily="34" charset="0"/>
          <a:ea typeface="ＭＳ Ｐゴシック" pitchFamily="48" charset="-128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rebuchet MS" pitchFamily="34" charset="0"/>
        </a:defRPr>
      </a:lvl9pPr>
    </p:titleStyle>
    <p:bodyStyle>
      <a:lvl1pPr marL="57150" indent="-57150" algn="l" rtl="0" eaLnBrk="1" fontAlgn="base" hangingPunct="1">
        <a:spcBef>
          <a:spcPct val="40000"/>
        </a:spcBef>
        <a:spcAft>
          <a:spcPct val="0"/>
        </a:spcAft>
        <a:buClr>
          <a:schemeClr val="bg1"/>
        </a:buClr>
        <a:buSzPct val="25000"/>
        <a:buFont typeface="Arial" panose="020B0604020202020204" pitchFamily="34" charset="0"/>
        <a:buChar char="•"/>
        <a:tabLst/>
        <a:defRPr sz="2400" b="1">
          <a:solidFill>
            <a:schemeClr val="tx1"/>
          </a:solidFill>
          <a:latin typeface="+mn-lt"/>
          <a:ea typeface="ＭＳ Ｐゴシック" pitchFamily="48" charset="-128"/>
          <a:cs typeface="ＭＳ Ｐゴシック" charset="0"/>
        </a:defRPr>
      </a:lvl1pPr>
      <a:lvl2pPr marL="457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Font typeface="Arial"/>
        <a:buChar char="•"/>
        <a:defRPr sz="2000">
          <a:solidFill>
            <a:schemeClr val="tx1"/>
          </a:solidFill>
          <a:latin typeface="+mn-lt"/>
          <a:ea typeface="ＭＳ Ｐゴシック" pitchFamily="48" charset="-128"/>
        </a:defRPr>
      </a:lvl2pPr>
      <a:lvl3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-"/>
        <a:defRPr sz="1800">
          <a:solidFill>
            <a:schemeClr val="tx1"/>
          </a:solidFill>
          <a:latin typeface="+mn-lt"/>
          <a:ea typeface="ＭＳ Ｐゴシック" pitchFamily="48" charset="-128"/>
        </a:defRPr>
      </a:lvl3pPr>
      <a:lvl4pPr marL="914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+"/>
        <a:defRPr sz="1800">
          <a:solidFill>
            <a:schemeClr val="tx1"/>
          </a:solidFill>
          <a:latin typeface="+mn-lt"/>
          <a:ea typeface="ＭＳ Ｐゴシック" pitchFamily="48" charset="-128"/>
        </a:defRPr>
      </a:lvl4pPr>
      <a:lvl5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/>
        <a:buChar char="•"/>
        <a:defRPr sz="1800">
          <a:solidFill>
            <a:schemeClr val="tx1"/>
          </a:solidFill>
          <a:latin typeface="+mn-lt"/>
          <a:ea typeface="ＭＳ Ｐゴシック" pitchFamily="48" charset="-128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pitchFamily="48" charset="0"/>
        <a:buChar char="•"/>
        <a:defRPr sz="1600"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pitchFamily="48" charset="0"/>
        <a:buChar char="•"/>
        <a:defRPr sz="1600"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pitchFamily="48" charset="0"/>
        <a:buChar char="•"/>
        <a:defRPr sz="1600"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pitchFamily="48" charset="0"/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 userDrawn="1"/>
        </p:nvSpPr>
        <p:spPr>
          <a:xfrm>
            <a:off x="338" y="2"/>
            <a:ext cx="9147051" cy="1095243"/>
          </a:xfrm>
          <a:prstGeom prst="rect">
            <a:avLst/>
          </a:prstGeom>
          <a:blipFill dpi="0" rotWithShape="1">
            <a:blip r:embed="rId7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34" name="Group 33"/>
          <p:cNvGrpSpPr>
            <a:grpSpLocks noChangeAspect="1"/>
          </p:cNvGrpSpPr>
          <p:nvPr userDrawn="1"/>
        </p:nvGrpSpPr>
        <p:grpSpPr>
          <a:xfrm>
            <a:off x="8721248" y="6336755"/>
            <a:ext cx="310169" cy="413559"/>
            <a:chOff x="11361456" y="6195813"/>
            <a:chExt cx="548640" cy="548640"/>
          </a:xfrm>
        </p:grpSpPr>
        <p:sp>
          <p:nvSpPr>
            <p:cNvPr id="35" name="Oval 34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9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897" y="1212783"/>
            <a:ext cx="8814967" cy="491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37160" marR="0" lvl="0" indent="-137160" algn="l" defTabSz="6858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Edit Master text styles</a:t>
            </a:r>
          </a:p>
          <a:p>
            <a:pPr marL="342900" marR="0" lvl="1" indent="-137160" algn="l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Second level</a:t>
            </a:r>
          </a:p>
          <a:p>
            <a:pPr marL="548640" marR="0" lvl="2" indent="-137160" algn="l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Third level</a:t>
            </a:r>
          </a:p>
          <a:p>
            <a:pPr marL="754380" marR="0" lvl="3" indent="-137160" algn="l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Fourth level</a:t>
            </a:r>
          </a:p>
          <a:p>
            <a:pPr marL="960120" marR="0" lvl="4" indent="-137160" algn="l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2648" y="1"/>
            <a:ext cx="7417058" cy="108561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7" name="Oval 26"/>
          <p:cNvSpPr/>
          <p:nvPr/>
        </p:nvSpPr>
        <p:spPr>
          <a:xfrm>
            <a:off x="4549837" y="2299753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75804" y="81503"/>
            <a:ext cx="1151210" cy="610275"/>
            <a:chOff x="1360653" y="2946313"/>
            <a:chExt cx="1534947" cy="610275"/>
          </a:xfrm>
          <a:blipFill>
            <a:blip r:embed="rId11"/>
            <a:stretch>
              <a:fillRect/>
            </a:stretch>
          </a:blipFill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1360653" y="2953682"/>
              <a:ext cx="388449" cy="602906"/>
            </a:xfrm>
            <a:custGeom>
              <a:avLst/>
              <a:gdLst>
                <a:gd name="T0" fmla="*/ 0 w 346"/>
                <a:gd name="T1" fmla="*/ 532 h 532"/>
                <a:gd name="T2" fmla="*/ 0 w 346"/>
                <a:gd name="T3" fmla="*/ 532 h 532"/>
                <a:gd name="T4" fmla="*/ 0 w 346"/>
                <a:gd name="T5" fmla="*/ 498 h 532"/>
                <a:gd name="T6" fmla="*/ 49 w 346"/>
                <a:gd name="T7" fmla="*/ 468 h 532"/>
                <a:gd name="T8" fmla="*/ 50 w 346"/>
                <a:gd name="T9" fmla="*/ 426 h 532"/>
                <a:gd name="T10" fmla="*/ 50 w 346"/>
                <a:gd name="T11" fmla="*/ 106 h 532"/>
                <a:gd name="T12" fmla="*/ 49 w 346"/>
                <a:gd name="T13" fmla="*/ 64 h 532"/>
                <a:gd name="T14" fmla="*/ 0 w 346"/>
                <a:gd name="T15" fmla="*/ 34 h 532"/>
                <a:gd name="T16" fmla="*/ 0 w 346"/>
                <a:gd name="T17" fmla="*/ 0 h 532"/>
                <a:gd name="T18" fmla="*/ 336 w 346"/>
                <a:gd name="T19" fmla="*/ 0 h 532"/>
                <a:gd name="T20" fmla="*/ 336 w 346"/>
                <a:gd name="T21" fmla="*/ 94 h 532"/>
                <a:gd name="T22" fmla="*/ 302 w 346"/>
                <a:gd name="T23" fmla="*/ 94 h 532"/>
                <a:gd name="T24" fmla="*/ 302 w 346"/>
                <a:gd name="T25" fmla="*/ 85 h 532"/>
                <a:gd name="T26" fmla="*/ 301 w 346"/>
                <a:gd name="T27" fmla="*/ 61 h 532"/>
                <a:gd name="T28" fmla="*/ 255 w 346"/>
                <a:gd name="T29" fmla="*/ 34 h 532"/>
                <a:gd name="T30" fmla="*/ 157 w 346"/>
                <a:gd name="T31" fmla="*/ 34 h 532"/>
                <a:gd name="T32" fmla="*/ 157 w 346"/>
                <a:gd name="T33" fmla="*/ 234 h 532"/>
                <a:gd name="T34" fmla="*/ 215 w 346"/>
                <a:gd name="T35" fmla="*/ 234 h 532"/>
                <a:gd name="T36" fmla="*/ 241 w 346"/>
                <a:gd name="T37" fmla="*/ 233 h 532"/>
                <a:gd name="T38" fmla="*/ 261 w 346"/>
                <a:gd name="T39" fmla="*/ 210 h 532"/>
                <a:gd name="T40" fmla="*/ 261 w 346"/>
                <a:gd name="T41" fmla="*/ 197 h 532"/>
                <a:gd name="T42" fmla="*/ 295 w 346"/>
                <a:gd name="T43" fmla="*/ 197 h 532"/>
                <a:gd name="T44" fmla="*/ 295 w 346"/>
                <a:gd name="T45" fmla="*/ 303 h 532"/>
                <a:gd name="T46" fmla="*/ 261 w 346"/>
                <a:gd name="T47" fmla="*/ 303 h 532"/>
                <a:gd name="T48" fmla="*/ 261 w 346"/>
                <a:gd name="T49" fmla="*/ 290 h 532"/>
                <a:gd name="T50" fmla="*/ 241 w 346"/>
                <a:gd name="T51" fmla="*/ 267 h 532"/>
                <a:gd name="T52" fmla="*/ 215 w 346"/>
                <a:gd name="T53" fmla="*/ 266 h 532"/>
                <a:gd name="T54" fmla="*/ 157 w 346"/>
                <a:gd name="T55" fmla="*/ 266 h 532"/>
                <a:gd name="T56" fmla="*/ 157 w 346"/>
                <a:gd name="T57" fmla="*/ 426 h 532"/>
                <a:gd name="T58" fmla="*/ 162 w 346"/>
                <a:gd name="T59" fmla="*/ 484 h 532"/>
                <a:gd name="T60" fmla="*/ 217 w 346"/>
                <a:gd name="T61" fmla="*/ 498 h 532"/>
                <a:gd name="T62" fmla="*/ 244 w 346"/>
                <a:gd name="T63" fmla="*/ 498 h 532"/>
                <a:gd name="T64" fmla="*/ 284 w 346"/>
                <a:gd name="T65" fmla="*/ 497 h 532"/>
                <a:gd name="T66" fmla="*/ 305 w 346"/>
                <a:gd name="T67" fmla="*/ 488 h 532"/>
                <a:gd name="T68" fmla="*/ 308 w 346"/>
                <a:gd name="T69" fmla="*/ 445 h 532"/>
                <a:gd name="T70" fmla="*/ 308 w 346"/>
                <a:gd name="T71" fmla="*/ 434 h 532"/>
                <a:gd name="T72" fmla="*/ 346 w 346"/>
                <a:gd name="T73" fmla="*/ 434 h 532"/>
                <a:gd name="T74" fmla="*/ 346 w 346"/>
                <a:gd name="T75" fmla="*/ 532 h 532"/>
                <a:gd name="T76" fmla="*/ 0 w 346"/>
                <a:gd name="T77" fmla="*/ 53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6" h="532">
                  <a:moveTo>
                    <a:pt x="0" y="532"/>
                  </a:moveTo>
                  <a:lnTo>
                    <a:pt x="0" y="532"/>
                  </a:lnTo>
                  <a:lnTo>
                    <a:pt x="0" y="498"/>
                  </a:lnTo>
                  <a:cubicBezTo>
                    <a:pt x="32" y="498"/>
                    <a:pt x="49" y="488"/>
                    <a:pt x="49" y="468"/>
                  </a:cubicBezTo>
                  <a:lnTo>
                    <a:pt x="50" y="426"/>
                  </a:lnTo>
                  <a:lnTo>
                    <a:pt x="50" y="106"/>
                  </a:lnTo>
                  <a:lnTo>
                    <a:pt x="49" y="64"/>
                  </a:lnTo>
                  <a:cubicBezTo>
                    <a:pt x="49" y="44"/>
                    <a:pt x="32" y="34"/>
                    <a:pt x="0" y="34"/>
                  </a:cubicBezTo>
                  <a:lnTo>
                    <a:pt x="0" y="0"/>
                  </a:lnTo>
                  <a:lnTo>
                    <a:pt x="336" y="0"/>
                  </a:lnTo>
                  <a:lnTo>
                    <a:pt x="336" y="94"/>
                  </a:lnTo>
                  <a:lnTo>
                    <a:pt x="302" y="94"/>
                  </a:lnTo>
                  <a:lnTo>
                    <a:pt x="302" y="85"/>
                  </a:lnTo>
                  <a:lnTo>
                    <a:pt x="301" y="61"/>
                  </a:lnTo>
                  <a:cubicBezTo>
                    <a:pt x="301" y="43"/>
                    <a:pt x="286" y="34"/>
                    <a:pt x="255" y="34"/>
                  </a:cubicBezTo>
                  <a:lnTo>
                    <a:pt x="157" y="34"/>
                  </a:lnTo>
                  <a:lnTo>
                    <a:pt x="157" y="234"/>
                  </a:lnTo>
                  <a:lnTo>
                    <a:pt x="215" y="234"/>
                  </a:lnTo>
                  <a:lnTo>
                    <a:pt x="241" y="233"/>
                  </a:lnTo>
                  <a:cubicBezTo>
                    <a:pt x="255" y="233"/>
                    <a:pt x="261" y="225"/>
                    <a:pt x="261" y="210"/>
                  </a:cubicBezTo>
                  <a:lnTo>
                    <a:pt x="261" y="197"/>
                  </a:lnTo>
                  <a:lnTo>
                    <a:pt x="295" y="197"/>
                  </a:lnTo>
                  <a:lnTo>
                    <a:pt x="295" y="303"/>
                  </a:lnTo>
                  <a:lnTo>
                    <a:pt x="261" y="303"/>
                  </a:lnTo>
                  <a:lnTo>
                    <a:pt x="261" y="290"/>
                  </a:lnTo>
                  <a:cubicBezTo>
                    <a:pt x="261" y="275"/>
                    <a:pt x="255" y="267"/>
                    <a:pt x="241" y="267"/>
                  </a:cubicBezTo>
                  <a:lnTo>
                    <a:pt x="215" y="266"/>
                  </a:lnTo>
                  <a:lnTo>
                    <a:pt x="157" y="266"/>
                  </a:lnTo>
                  <a:lnTo>
                    <a:pt x="157" y="426"/>
                  </a:lnTo>
                  <a:cubicBezTo>
                    <a:pt x="157" y="455"/>
                    <a:pt x="159" y="474"/>
                    <a:pt x="162" y="484"/>
                  </a:cubicBezTo>
                  <a:cubicBezTo>
                    <a:pt x="165" y="494"/>
                    <a:pt x="184" y="498"/>
                    <a:pt x="217" y="498"/>
                  </a:cubicBezTo>
                  <a:lnTo>
                    <a:pt x="244" y="498"/>
                  </a:lnTo>
                  <a:lnTo>
                    <a:pt x="284" y="497"/>
                  </a:lnTo>
                  <a:cubicBezTo>
                    <a:pt x="296" y="497"/>
                    <a:pt x="303" y="494"/>
                    <a:pt x="305" y="488"/>
                  </a:cubicBezTo>
                  <a:cubicBezTo>
                    <a:pt x="307" y="481"/>
                    <a:pt x="308" y="467"/>
                    <a:pt x="308" y="445"/>
                  </a:cubicBezTo>
                  <a:lnTo>
                    <a:pt x="308" y="434"/>
                  </a:lnTo>
                  <a:lnTo>
                    <a:pt x="346" y="434"/>
                  </a:lnTo>
                  <a:lnTo>
                    <a:pt x="346" y="532"/>
                  </a:lnTo>
                  <a:lnTo>
                    <a:pt x="0" y="532"/>
                  </a:lnTo>
                  <a:close/>
                </a:path>
              </a:pathLst>
            </a:custGeom>
            <a:grpFill/>
            <a:ln w="419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600" dirty="0"/>
            </a:p>
          </p:txBody>
        </p:sp>
        <p:sp>
          <p:nvSpPr>
            <p:cNvPr id="51" name="Freeform 6"/>
            <p:cNvSpPr>
              <a:spLocks noEditPoints="1"/>
            </p:cNvSpPr>
            <p:nvPr/>
          </p:nvSpPr>
          <p:spPr bwMode="auto">
            <a:xfrm>
              <a:off x="1785520" y="2950653"/>
              <a:ext cx="476668" cy="605935"/>
            </a:xfrm>
            <a:custGeom>
              <a:avLst/>
              <a:gdLst>
                <a:gd name="T0" fmla="*/ 0 w 210"/>
                <a:gd name="T1" fmla="*/ 267 h 267"/>
                <a:gd name="T2" fmla="*/ 0 w 210"/>
                <a:gd name="T3" fmla="*/ 267 h 267"/>
                <a:gd name="T4" fmla="*/ 0 w 210"/>
                <a:gd name="T5" fmla="*/ 250 h 267"/>
                <a:gd name="T6" fmla="*/ 24 w 210"/>
                <a:gd name="T7" fmla="*/ 235 h 267"/>
                <a:gd name="T8" fmla="*/ 25 w 210"/>
                <a:gd name="T9" fmla="*/ 214 h 267"/>
                <a:gd name="T10" fmla="*/ 25 w 210"/>
                <a:gd name="T11" fmla="*/ 55 h 267"/>
                <a:gd name="T12" fmla="*/ 24 w 210"/>
                <a:gd name="T13" fmla="*/ 33 h 267"/>
                <a:gd name="T14" fmla="*/ 0 w 210"/>
                <a:gd name="T15" fmla="*/ 19 h 267"/>
                <a:gd name="T16" fmla="*/ 0 w 210"/>
                <a:gd name="T17" fmla="*/ 1 h 267"/>
                <a:gd name="T18" fmla="*/ 79 w 210"/>
                <a:gd name="T19" fmla="*/ 1 h 267"/>
                <a:gd name="T20" fmla="*/ 89 w 210"/>
                <a:gd name="T21" fmla="*/ 1 h 267"/>
                <a:gd name="T22" fmla="*/ 103 w 210"/>
                <a:gd name="T23" fmla="*/ 1 h 267"/>
                <a:gd name="T24" fmla="*/ 118 w 210"/>
                <a:gd name="T25" fmla="*/ 0 h 267"/>
                <a:gd name="T26" fmla="*/ 190 w 210"/>
                <a:gd name="T27" fmla="*/ 65 h 267"/>
                <a:gd name="T28" fmla="*/ 146 w 210"/>
                <a:gd name="T29" fmla="*/ 137 h 267"/>
                <a:gd name="T30" fmla="*/ 182 w 210"/>
                <a:gd name="T31" fmla="*/ 218 h 267"/>
                <a:gd name="T32" fmla="*/ 210 w 210"/>
                <a:gd name="T33" fmla="*/ 251 h 267"/>
                <a:gd name="T34" fmla="*/ 210 w 210"/>
                <a:gd name="T35" fmla="*/ 267 h 267"/>
                <a:gd name="T36" fmla="*/ 149 w 210"/>
                <a:gd name="T37" fmla="*/ 267 h 267"/>
                <a:gd name="T38" fmla="*/ 96 w 210"/>
                <a:gd name="T39" fmla="*/ 146 h 267"/>
                <a:gd name="T40" fmla="*/ 79 w 210"/>
                <a:gd name="T41" fmla="*/ 146 h 267"/>
                <a:gd name="T42" fmla="*/ 79 w 210"/>
                <a:gd name="T43" fmla="*/ 214 h 267"/>
                <a:gd name="T44" fmla="*/ 79 w 210"/>
                <a:gd name="T45" fmla="*/ 235 h 267"/>
                <a:gd name="T46" fmla="*/ 82 w 210"/>
                <a:gd name="T47" fmla="*/ 246 h 267"/>
                <a:gd name="T48" fmla="*/ 100 w 210"/>
                <a:gd name="T49" fmla="*/ 250 h 267"/>
                <a:gd name="T50" fmla="*/ 100 w 210"/>
                <a:gd name="T51" fmla="*/ 267 h 267"/>
                <a:gd name="T52" fmla="*/ 0 w 210"/>
                <a:gd name="T53" fmla="*/ 267 h 267"/>
                <a:gd name="T54" fmla="*/ 79 w 210"/>
                <a:gd name="T55" fmla="*/ 19 h 267"/>
                <a:gd name="T56" fmla="*/ 79 w 210"/>
                <a:gd name="T57" fmla="*/ 19 h 267"/>
                <a:gd name="T58" fmla="*/ 79 w 210"/>
                <a:gd name="T59" fmla="*/ 129 h 267"/>
                <a:gd name="T60" fmla="*/ 87 w 210"/>
                <a:gd name="T61" fmla="*/ 129 h 267"/>
                <a:gd name="T62" fmla="*/ 137 w 210"/>
                <a:gd name="T63" fmla="*/ 69 h 267"/>
                <a:gd name="T64" fmla="*/ 93 w 210"/>
                <a:gd name="T65" fmla="*/ 19 h 267"/>
                <a:gd name="T66" fmla="*/ 79 w 210"/>
                <a:gd name="T67" fmla="*/ 19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0" h="267">
                  <a:moveTo>
                    <a:pt x="0" y="267"/>
                  </a:moveTo>
                  <a:lnTo>
                    <a:pt x="0" y="267"/>
                  </a:lnTo>
                  <a:lnTo>
                    <a:pt x="0" y="250"/>
                  </a:lnTo>
                  <a:cubicBezTo>
                    <a:pt x="16" y="250"/>
                    <a:pt x="24" y="245"/>
                    <a:pt x="24" y="235"/>
                  </a:cubicBezTo>
                  <a:lnTo>
                    <a:pt x="25" y="214"/>
                  </a:lnTo>
                  <a:lnTo>
                    <a:pt x="25" y="55"/>
                  </a:lnTo>
                  <a:lnTo>
                    <a:pt x="24" y="33"/>
                  </a:lnTo>
                  <a:cubicBezTo>
                    <a:pt x="24" y="23"/>
                    <a:pt x="16" y="19"/>
                    <a:pt x="0" y="19"/>
                  </a:cubicBezTo>
                  <a:lnTo>
                    <a:pt x="0" y="1"/>
                  </a:lnTo>
                  <a:lnTo>
                    <a:pt x="79" y="1"/>
                  </a:lnTo>
                  <a:lnTo>
                    <a:pt x="89" y="1"/>
                  </a:lnTo>
                  <a:lnTo>
                    <a:pt x="103" y="1"/>
                  </a:lnTo>
                  <a:lnTo>
                    <a:pt x="118" y="0"/>
                  </a:lnTo>
                  <a:cubicBezTo>
                    <a:pt x="166" y="0"/>
                    <a:pt x="190" y="22"/>
                    <a:pt x="190" y="65"/>
                  </a:cubicBezTo>
                  <a:cubicBezTo>
                    <a:pt x="190" y="100"/>
                    <a:pt x="175" y="124"/>
                    <a:pt x="146" y="137"/>
                  </a:cubicBezTo>
                  <a:lnTo>
                    <a:pt x="182" y="218"/>
                  </a:lnTo>
                  <a:cubicBezTo>
                    <a:pt x="191" y="237"/>
                    <a:pt x="200" y="248"/>
                    <a:pt x="210" y="251"/>
                  </a:cubicBezTo>
                  <a:lnTo>
                    <a:pt x="210" y="267"/>
                  </a:lnTo>
                  <a:lnTo>
                    <a:pt x="149" y="267"/>
                  </a:lnTo>
                  <a:lnTo>
                    <a:pt x="96" y="146"/>
                  </a:lnTo>
                  <a:lnTo>
                    <a:pt x="79" y="146"/>
                  </a:lnTo>
                  <a:lnTo>
                    <a:pt x="79" y="214"/>
                  </a:lnTo>
                  <a:lnTo>
                    <a:pt x="79" y="235"/>
                  </a:lnTo>
                  <a:cubicBezTo>
                    <a:pt x="79" y="241"/>
                    <a:pt x="80" y="245"/>
                    <a:pt x="82" y="246"/>
                  </a:cubicBezTo>
                  <a:cubicBezTo>
                    <a:pt x="84" y="248"/>
                    <a:pt x="90" y="249"/>
                    <a:pt x="100" y="250"/>
                  </a:cubicBezTo>
                  <a:lnTo>
                    <a:pt x="100" y="267"/>
                  </a:lnTo>
                  <a:lnTo>
                    <a:pt x="0" y="267"/>
                  </a:lnTo>
                  <a:close/>
                  <a:moveTo>
                    <a:pt x="79" y="19"/>
                  </a:moveTo>
                  <a:lnTo>
                    <a:pt x="79" y="19"/>
                  </a:lnTo>
                  <a:lnTo>
                    <a:pt x="79" y="129"/>
                  </a:lnTo>
                  <a:lnTo>
                    <a:pt x="87" y="129"/>
                  </a:lnTo>
                  <a:cubicBezTo>
                    <a:pt x="120" y="129"/>
                    <a:pt x="137" y="109"/>
                    <a:pt x="137" y="69"/>
                  </a:cubicBezTo>
                  <a:cubicBezTo>
                    <a:pt x="137" y="35"/>
                    <a:pt x="122" y="19"/>
                    <a:pt x="93" y="19"/>
                  </a:cubicBezTo>
                  <a:lnTo>
                    <a:pt x="79" y="19"/>
                  </a:lnTo>
                  <a:close/>
                </a:path>
              </a:pathLst>
            </a:custGeom>
            <a:grpFill/>
            <a:ln w="419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2301052" y="2947725"/>
              <a:ext cx="327848" cy="608863"/>
            </a:xfrm>
            <a:custGeom>
              <a:avLst/>
              <a:gdLst>
                <a:gd name="T0" fmla="*/ 0 w 152"/>
                <a:gd name="T1" fmla="*/ 269 h 279"/>
                <a:gd name="T2" fmla="*/ 0 w 152"/>
                <a:gd name="T3" fmla="*/ 269 h 279"/>
                <a:gd name="T4" fmla="*/ 0 w 152"/>
                <a:gd name="T5" fmla="*/ 215 h 279"/>
                <a:gd name="T6" fmla="*/ 19 w 152"/>
                <a:gd name="T7" fmla="*/ 215 h 279"/>
                <a:gd name="T8" fmla="*/ 65 w 152"/>
                <a:gd name="T9" fmla="*/ 262 h 279"/>
                <a:gd name="T10" fmla="*/ 104 w 152"/>
                <a:gd name="T11" fmla="*/ 215 h 279"/>
                <a:gd name="T12" fmla="*/ 72 w 152"/>
                <a:gd name="T13" fmla="*/ 168 h 279"/>
                <a:gd name="T14" fmla="*/ 57 w 152"/>
                <a:gd name="T15" fmla="*/ 158 h 279"/>
                <a:gd name="T16" fmla="*/ 0 w 152"/>
                <a:gd name="T17" fmla="*/ 74 h 279"/>
                <a:gd name="T18" fmla="*/ 21 w 152"/>
                <a:gd name="T19" fmla="*/ 20 h 279"/>
                <a:gd name="T20" fmla="*/ 76 w 152"/>
                <a:gd name="T21" fmla="*/ 0 h 279"/>
                <a:gd name="T22" fmla="*/ 138 w 152"/>
                <a:gd name="T23" fmla="*/ 12 h 279"/>
                <a:gd name="T24" fmla="*/ 138 w 152"/>
                <a:gd name="T25" fmla="*/ 60 h 279"/>
                <a:gd name="T26" fmla="*/ 119 w 152"/>
                <a:gd name="T27" fmla="*/ 60 h 279"/>
                <a:gd name="T28" fmla="*/ 83 w 152"/>
                <a:gd name="T29" fmla="*/ 17 h 279"/>
                <a:gd name="T30" fmla="*/ 47 w 152"/>
                <a:gd name="T31" fmla="*/ 58 h 279"/>
                <a:gd name="T32" fmla="*/ 78 w 152"/>
                <a:gd name="T33" fmla="*/ 103 h 279"/>
                <a:gd name="T34" fmla="*/ 94 w 152"/>
                <a:gd name="T35" fmla="*/ 113 h 279"/>
                <a:gd name="T36" fmla="*/ 152 w 152"/>
                <a:gd name="T37" fmla="*/ 198 h 279"/>
                <a:gd name="T38" fmla="*/ 128 w 152"/>
                <a:gd name="T39" fmla="*/ 257 h 279"/>
                <a:gd name="T40" fmla="*/ 66 w 152"/>
                <a:gd name="T41" fmla="*/ 279 h 279"/>
                <a:gd name="T42" fmla="*/ 0 w 152"/>
                <a:gd name="T43" fmla="*/ 269 h 279"/>
                <a:gd name="T44" fmla="*/ 0 w 152"/>
                <a:gd name="T45" fmla="*/ 26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2" h="279">
                  <a:moveTo>
                    <a:pt x="0" y="269"/>
                  </a:moveTo>
                  <a:lnTo>
                    <a:pt x="0" y="269"/>
                  </a:lnTo>
                  <a:lnTo>
                    <a:pt x="0" y="215"/>
                  </a:lnTo>
                  <a:lnTo>
                    <a:pt x="19" y="215"/>
                  </a:lnTo>
                  <a:cubicBezTo>
                    <a:pt x="19" y="246"/>
                    <a:pt x="34" y="262"/>
                    <a:pt x="65" y="262"/>
                  </a:cubicBezTo>
                  <a:cubicBezTo>
                    <a:pt x="91" y="262"/>
                    <a:pt x="104" y="246"/>
                    <a:pt x="104" y="215"/>
                  </a:cubicBezTo>
                  <a:cubicBezTo>
                    <a:pt x="104" y="197"/>
                    <a:pt x="93" y="181"/>
                    <a:pt x="72" y="168"/>
                  </a:cubicBezTo>
                  <a:lnTo>
                    <a:pt x="57" y="158"/>
                  </a:lnTo>
                  <a:cubicBezTo>
                    <a:pt x="19" y="134"/>
                    <a:pt x="0" y="106"/>
                    <a:pt x="0" y="74"/>
                  </a:cubicBezTo>
                  <a:cubicBezTo>
                    <a:pt x="0" y="52"/>
                    <a:pt x="7" y="34"/>
                    <a:pt x="21" y="20"/>
                  </a:cubicBezTo>
                  <a:cubicBezTo>
                    <a:pt x="35" y="7"/>
                    <a:pt x="53" y="0"/>
                    <a:pt x="76" y="0"/>
                  </a:cubicBezTo>
                  <a:cubicBezTo>
                    <a:pt x="94" y="0"/>
                    <a:pt x="115" y="4"/>
                    <a:pt x="138" y="12"/>
                  </a:cubicBezTo>
                  <a:lnTo>
                    <a:pt x="138" y="60"/>
                  </a:lnTo>
                  <a:lnTo>
                    <a:pt x="119" y="60"/>
                  </a:lnTo>
                  <a:cubicBezTo>
                    <a:pt x="119" y="31"/>
                    <a:pt x="107" y="17"/>
                    <a:pt x="83" y="17"/>
                  </a:cubicBezTo>
                  <a:cubicBezTo>
                    <a:pt x="59" y="17"/>
                    <a:pt x="47" y="31"/>
                    <a:pt x="47" y="58"/>
                  </a:cubicBezTo>
                  <a:cubicBezTo>
                    <a:pt x="47" y="74"/>
                    <a:pt x="57" y="89"/>
                    <a:pt x="78" y="103"/>
                  </a:cubicBezTo>
                  <a:lnTo>
                    <a:pt x="94" y="113"/>
                  </a:lnTo>
                  <a:cubicBezTo>
                    <a:pt x="132" y="138"/>
                    <a:pt x="152" y="167"/>
                    <a:pt x="152" y="198"/>
                  </a:cubicBezTo>
                  <a:cubicBezTo>
                    <a:pt x="152" y="223"/>
                    <a:pt x="144" y="242"/>
                    <a:pt x="128" y="257"/>
                  </a:cubicBezTo>
                  <a:cubicBezTo>
                    <a:pt x="113" y="271"/>
                    <a:pt x="92" y="279"/>
                    <a:pt x="66" y="279"/>
                  </a:cubicBezTo>
                  <a:cubicBezTo>
                    <a:pt x="46" y="279"/>
                    <a:pt x="24" y="275"/>
                    <a:pt x="0" y="269"/>
                  </a:cubicBezTo>
                  <a:lnTo>
                    <a:pt x="0" y="269"/>
                  </a:lnTo>
                  <a:close/>
                </a:path>
              </a:pathLst>
            </a:custGeom>
            <a:grpFill/>
            <a:ln w="419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600" dirty="0"/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2667764" y="2946313"/>
              <a:ext cx="227836" cy="610275"/>
            </a:xfrm>
            <a:custGeom>
              <a:avLst/>
              <a:gdLst>
                <a:gd name="T0" fmla="*/ 0 w 103"/>
                <a:gd name="T1" fmla="*/ 266 h 266"/>
                <a:gd name="T2" fmla="*/ 0 w 103"/>
                <a:gd name="T3" fmla="*/ 266 h 266"/>
                <a:gd name="T4" fmla="*/ 0 w 103"/>
                <a:gd name="T5" fmla="*/ 249 h 266"/>
                <a:gd name="T6" fmla="*/ 24 w 103"/>
                <a:gd name="T7" fmla="*/ 234 h 266"/>
                <a:gd name="T8" fmla="*/ 25 w 103"/>
                <a:gd name="T9" fmla="*/ 213 h 266"/>
                <a:gd name="T10" fmla="*/ 25 w 103"/>
                <a:gd name="T11" fmla="*/ 54 h 266"/>
                <a:gd name="T12" fmla="*/ 24 w 103"/>
                <a:gd name="T13" fmla="*/ 32 h 266"/>
                <a:gd name="T14" fmla="*/ 0 w 103"/>
                <a:gd name="T15" fmla="*/ 18 h 266"/>
                <a:gd name="T16" fmla="*/ 0 w 103"/>
                <a:gd name="T17" fmla="*/ 0 h 266"/>
                <a:gd name="T18" fmla="*/ 103 w 103"/>
                <a:gd name="T19" fmla="*/ 0 h 266"/>
                <a:gd name="T20" fmla="*/ 103 w 103"/>
                <a:gd name="T21" fmla="*/ 18 h 266"/>
                <a:gd name="T22" fmla="*/ 79 w 103"/>
                <a:gd name="T23" fmla="*/ 32 h 266"/>
                <a:gd name="T24" fmla="*/ 78 w 103"/>
                <a:gd name="T25" fmla="*/ 54 h 266"/>
                <a:gd name="T26" fmla="*/ 78 w 103"/>
                <a:gd name="T27" fmla="*/ 213 h 266"/>
                <a:gd name="T28" fmla="*/ 79 w 103"/>
                <a:gd name="T29" fmla="*/ 234 h 266"/>
                <a:gd name="T30" fmla="*/ 103 w 103"/>
                <a:gd name="T31" fmla="*/ 249 h 266"/>
                <a:gd name="T32" fmla="*/ 103 w 103"/>
                <a:gd name="T33" fmla="*/ 266 h 266"/>
                <a:gd name="T34" fmla="*/ 0 w 103"/>
                <a:gd name="T35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266">
                  <a:moveTo>
                    <a:pt x="0" y="266"/>
                  </a:moveTo>
                  <a:lnTo>
                    <a:pt x="0" y="266"/>
                  </a:lnTo>
                  <a:lnTo>
                    <a:pt x="0" y="249"/>
                  </a:lnTo>
                  <a:cubicBezTo>
                    <a:pt x="16" y="249"/>
                    <a:pt x="24" y="244"/>
                    <a:pt x="24" y="234"/>
                  </a:cubicBezTo>
                  <a:lnTo>
                    <a:pt x="25" y="213"/>
                  </a:lnTo>
                  <a:lnTo>
                    <a:pt x="25" y="54"/>
                  </a:lnTo>
                  <a:lnTo>
                    <a:pt x="24" y="32"/>
                  </a:lnTo>
                  <a:cubicBezTo>
                    <a:pt x="24" y="22"/>
                    <a:pt x="16" y="18"/>
                    <a:pt x="0" y="18"/>
                  </a:cubicBezTo>
                  <a:lnTo>
                    <a:pt x="0" y="0"/>
                  </a:lnTo>
                  <a:lnTo>
                    <a:pt x="103" y="0"/>
                  </a:lnTo>
                  <a:lnTo>
                    <a:pt x="103" y="18"/>
                  </a:lnTo>
                  <a:cubicBezTo>
                    <a:pt x="87" y="18"/>
                    <a:pt x="79" y="22"/>
                    <a:pt x="79" y="32"/>
                  </a:cubicBezTo>
                  <a:lnTo>
                    <a:pt x="78" y="54"/>
                  </a:lnTo>
                  <a:lnTo>
                    <a:pt x="78" y="213"/>
                  </a:lnTo>
                  <a:lnTo>
                    <a:pt x="79" y="234"/>
                  </a:lnTo>
                  <a:cubicBezTo>
                    <a:pt x="79" y="244"/>
                    <a:pt x="87" y="249"/>
                    <a:pt x="103" y="249"/>
                  </a:cubicBezTo>
                  <a:lnTo>
                    <a:pt x="103" y="266"/>
                  </a:lnTo>
                  <a:lnTo>
                    <a:pt x="0" y="266"/>
                  </a:lnTo>
                  <a:close/>
                </a:path>
              </a:pathLst>
            </a:custGeom>
            <a:grpFill/>
            <a:ln w="4191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600" dirty="0"/>
            </a:p>
          </p:txBody>
        </p:sp>
      </p:grp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8730318" y="6356005"/>
            <a:ext cx="297835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511E60E2-5F03-4AD1-8874-AA9ACC93B38D}" type="slidenum">
              <a:rPr lang="en-US" sz="900" smtClean="0">
                <a:solidFill>
                  <a:schemeClr val="tx1"/>
                </a:solidFill>
                <a:latin typeface="Rockwell" panose="02060603020205020403" pitchFamily="18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900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-6276" y="719766"/>
            <a:ext cx="1686143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ENGINEERED RESIDUAL</a:t>
            </a:r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STRESS IMPLEMENTATION</a:t>
            </a:r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E1F29C-2282-4F67-BC6E-DBF8BBEF0C0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4487" y="1019054"/>
            <a:ext cx="7528571" cy="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</p:sldLayoutIdLst>
  <p:txStyles>
    <p:titleStyle>
      <a:lvl1pPr algn="r" defTabSz="342900" rtl="0" eaLnBrk="1" latinLnBrk="0" hangingPunct="1">
        <a:lnSpc>
          <a:spcPct val="80000"/>
        </a:lnSpc>
        <a:spcBef>
          <a:spcPct val="0"/>
        </a:spcBef>
        <a:buNone/>
        <a:defRPr kumimoji="0" lang="en-US" altLang="en-US" sz="3000" b="1" i="0" u="none" strike="noStrike" kern="1200" cap="none" spc="0" normalizeH="0" baseline="0" noProof="0" dirty="0">
          <a:ln>
            <a:noFill/>
          </a:ln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Rockwell Condensed" panose="02060603050405020104" pitchFamily="18" charset="0"/>
          <a:ea typeface="+mj-ea"/>
          <a:cs typeface="+mj-cs"/>
        </a:defRPr>
      </a:lvl1pPr>
    </p:titleStyle>
    <p:bodyStyle>
      <a:lvl1pPr marL="137160" marR="0" indent="-137160" algn="l" defTabSz="685800" rtl="0" eaLnBrk="1" fontAlgn="auto" latinLnBrk="0" hangingPunct="1">
        <a:lnSpc>
          <a:spcPct val="90000"/>
        </a:lnSpc>
        <a:spcBef>
          <a:spcPts val="900"/>
        </a:spcBef>
        <a:spcAft>
          <a:spcPts val="0"/>
        </a:spcAft>
        <a:buClr>
          <a:srgbClr val="D34817">
            <a:lumMod val="75000"/>
          </a:srgbClr>
        </a:buClr>
        <a:buSzPct val="85000"/>
        <a:buFont typeface="Wingdings" pitchFamily="2" charset="2"/>
        <a:buChar char="§"/>
        <a:tabLst/>
        <a:defRPr sz="1800" kern="1200">
          <a:solidFill>
            <a:schemeClr val="tx1">
              <a:lumMod val="95000"/>
              <a:lumOff val="5000"/>
            </a:schemeClr>
          </a:solidFill>
          <a:latin typeface="Gill Sans MT" panose="020B0502020104020203" pitchFamily="34" charset="0"/>
          <a:ea typeface="+mn-ea"/>
          <a:cs typeface="+mn-cs"/>
        </a:defRPr>
      </a:lvl1pPr>
      <a:lvl2pPr marL="342900" marR="0" indent="-137160" algn="l" defTabSz="685800" rtl="0" eaLnBrk="1" fontAlgn="auto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rgbClr val="D34817">
            <a:lumMod val="75000"/>
          </a:srgbClr>
        </a:buClr>
        <a:buSzPct val="85000"/>
        <a:buFont typeface="Wingdings" pitchFamily="2" charset="2"/>
        <a:buChar char="§"/>
        <a:tabLst/>
        <a:defRPr sz="1500" kern="1200">
          <a:solidFill>
            <a:schemeClr val="tx1">
              <a:lumMod val="95000"/>
              <a:lumOff val="5000"/>
            </a:schemeClr>
          </a:solidFill>
          <a:latin typeface="Gill Sans MT" panose="020B0502020104020203" pitchFamily="34" charset="0"/>
          <a:ea typeface="+mn-ea"/>
          <a:cs typeface="+mn-cs"/>
        </a:defRPr>
      </a:lvl2pPr>
      <a:lvl3pPr marL="548640" marR="0" indent="-137160" algn="l" defTabSz="685800" rtl="0" eaLnBrk="1" fontAlgn="auto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rgbClr val="D34817">
            <a:lumMod val="75000"/>
          </a:srgbClr>
        </a:buClr>
        <a:buSzPct val="85000"/>
        <a:buFont typeface="Wingdings" pitchFamily="2" charset="2"/>
        <a:buChar char="§"/>
        <a:tabLst/>
        <a:defRPr sz="1350" kern="1200">
          <a:solidFill>
            <a:schemeClr val="tx1">
              <a:lumMod val="95000"/>
              <a:lumOff val="5000"/>
            </a:schemeClr>
          </a:solidFill>
          <a:latin typeface="Gill Sans MT" panose="020B0502020104020203" pitchFamily="34" charset="0"/>
          <a:ea typeface="+mn-ea"/>
          <a:cs typeface="+mn-cs"/>
        </a:defRPr>
      </a:lvl3pPr>
      <a:lvl4pPr marL="754380" marR="0" indent="-137160" algn="l" defTabSz="685800" rtl="0" eaLnBrk="1" fontAlgn="auto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rgbClr val="D34817">
            <a:lumMod val="75000"/>
          </a:srgbClr>
        </a:buClr>
        <a:buSzPct val="85000"/>
        <a:buFont typeface="Wingdings" pitchFamily="2" charset="2"/>
        <a:buChar char="§"/>
        <a:tabLst/>
        <a:defRPr sz="1350" kern="1200">
          <a:solidFill>
            <a:schemeClr val="tx1">
              <a:lumMod val="95000"/>
              <a:lumOff val="5000"/>
            </a:schemeClr>
          </a:solidFill>
          <a:latin typeface="Gill Sans MT" panose="020B0502020104020203" pitchFamily="34" charset="0"/>
          <a:ea typeface="+mn-ea"/>
          <a:cs typeface="+mn-cs"/>
        </a:defRPr>
      </a:lvl4pPr>
      <a:lvl5pPr marL="960120" marR="0" indent="-137160" algn="l" defTabSz="685800" rtl="0" eaLnBrk="1" fontAlgn="auto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rgbClr val="D34817">
            <a:lumMod val="75000"/>
          </a:srgbClr>
        </a:buClr>
        <a:buSzPct val="85000"/>
        <a:buFont typeface="Wingdings" pitchFamily="2" charset="2"/>
        <a:buChar char="§"/>
        <a:tabLst/>
        <a:defRPr sz="1350" kern="1200">
          <a:solidFill>
            <a:schemeClr val="tx1">
              <a:lumMod val="95000"/>
              <a:lumOff val="5000"/>
            </a:schemeClr>
          </a:solidFill>
          <a:latin typeface="Gill Sans MT" panose="020B0502020104020203" pitchFamily="34" charset="0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tpilarczyk@hill-engineering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F0C93B-4B9D-15C1-C420-CFF1EC7C61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744" y="1051586"/>
            <a:ext cx="8359451" cy="246885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A-10 Cx Dataset: ERSI Blind Predictions</a:t>
            </a:r>
            <a:br>
              <a:rPr lang="en-US" dirty="0"/>
            </a:br>
            <a:r>
              <a:rPr lang="en-US" dirty="0"/>
              <a:t>Phase II</a:t>
            </a:r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D3562D66-DCEC-5C81-2133-821AAE3396C9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418744" y="3703638"/>
            <a:ext cx="8360131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rebuchet MS" charset="0"/>
                <a:ea typeface="MS PGothic" charset="0"/>
                <a:cs typeface="MS PGothic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rebuchet MS" charset="0"/>
                <a:ea typeface="MS PGothic" charset="0"/>
                <a:cs typeface="MS PGothic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rebuchet MS" charset="0"/>
                <a:ea typeface="MS PGothic" charset="0"/>
                <a:cs typeface="MS PGothic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rebuchet MS" charset="0"/>
                <a:ea typeface="MS PGothic" charset="0"/>
                <a:cs typeface="MS PGothic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rebuchet M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rebuchet MS" charset="0"/>
                <a:ea typeface="MS PGothic" charset="0"/>
                <a:cs typeface="MS PGothic" charset="0"/>
              </a:defRPr>
            </a:lvl9pPr>
          </a:lstStyle>
          <a:p>
            <a:pPr lvl="0" algn="ctr" eaLnBrk="1" hangingPunct="1">
              <a:lnSpc>
                <a:spcPct val="80000"/>
              </a:lnSpc>
              <a:spcBef>
                <a:spcPct val="40000"/>
              </a:spcBef>
              <a:buClr>
                <a:srgbClr val="595759"/>
              </a:buClr>
              <a:buSzPct val="80000"/>
            </a:pPr>
            <a:r>
              <a:rPr lang="en-US" sz="2000" u="sng" dirty="0">
                <a:solidFill>
                  <a:srgbClr val="595759"/>
                </a:solidFill>
                <a:latin typeface="Arial" panose="020B0604020202020204" pitchFamily="34" charset="0"/>
                <a:ea typeface="ＭＳ Ｐゴシック" pitchFamily="48" charset="-128"/>
                <a:cs typeface="+mn-cs"/>
              </a:rPr>
              <a:t>Robert Pilarczyk</a:t>
            </a:r>
            <a:b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48" charset="-128"/>
                <a:cs typeface="+mn-cs"/>
              </a:rPr>
            </a:b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48" charset="-128"/>
                <a:cs typeface="+mn-cs"/>
              </a:rPr>
              <a:t>Group Lead – Structural Integrity</a:t>
            </a:r>
          </a:p>
          <a:p>
            <a:pPr lvl="0" algn="ctr" eaLnBrk="1" hangingPunct="1">
              <a:lnSpc>
                <a:spcPct val="80000"/>
              </a:lnSpc>
              <a:spcBef>
                <a:spcPct val="40000"/>
              </a:spcBef>
              <a:buClr>
                <a:srgbClr val="595759"/>
              </a:buClr>
              <a:buSzPct val="80000"/>
            </a:pPr>
            <a:r>
              <a:rPr lang="en-US" sz="1400" dirty="0">
                <a:solidFill>
                  <a:srgbClr val="595759"/>
                </a:solidFill>
                <a:latin typeface="Arial" panose="020B0604020202020204" pitchFamily="34" charset="0"/>
                <a:ea typeface="ＭＳ Ｐゴシック" pitchFamily="48" charset="-128"/>
                <a:cs typeface="+mn-cs"/>
              </a:rPr>
              <a:t>Hill Engineering, LLC</a:t>
            </a:r>
          </a:p>
          <a:p>
            <a:pPr lvl="0" algn="ctr" eaLnBrk="1" hangingPunct="1">
              <a:lnSpc>
                <a:spcPct val="50000"/>
              </a:lnSpc>
              <a:spcBef>
                <a:spcPct val="40000"/>
              </a:spcBef>
              <a:buClr>
                <a:srgbClr val="595759"/>
              </a:buClr>
              <a:buSzPct val="80000"/>
            </a:pPr>
            <a:r>
              <a:rPr lang="en-US" sz="1400" dirty="0">
                <a:solidFill>
                  <a:srgbClr val="595759"/>
                </a:solidFill>
                <a:latin typeface="Arial" panose="020B0604020202020204" pitchFamily="34" charset="0"/>
                <a:ea typeface="ＭＳ Ｐゴシック" pitchFamily="48" charset="-128"/>
                <a:cs typeface="+mn-cs"/>
                <a:hlinkClick r:id="rId2"/>
              </a:rPr>
              <a:t>rtpilarczyk@hill-engineering.com</a:t>
            </a:r>
            <a:endParaRPr lang="en-US" sz="1400" dirty="0">
              <a:solidFill>
                <a:srgbClr val="595759"/>
              </a:solidFill>
              <a:latin typeface="Arial" panose="020B0604020202020204" pitchFamily="34" charset="0"/>
              <a:ea typeface="ＭＳ Ｐゴシック" pitchFamily="48" charset="-128"/>
              <a:cs typeface="+mn-cs"/>
            </a:endParaRPr>
          </a:p>
          <a:p>
            <a:pPr lvl="0" algn="ctr" eaLnBrk="1" hangingPunct="1">
              <a:lnSpc>
                <a:spcPct val="50000"/>
              </a:lnSpc>
              <a:spcBef>
                <a:spcPct val="40000"/>
              </a:spcBef>
              <a:buClr>
                <a:srgbClr val="595759"/>
              </a:buClr>
              <a:buSzPct val="80000"/>
            </a:pPr>
            <a:r>
              <a:rPr lang="en-US" sz="1400" dirty="0">
                <a:solidFill>
                  <a:srgbClr val="595759"/>
                </a:solidFill>
                <a:latin typeface="Arial" panose="020B0604020202020204" pitchFamily="34" charset="0"/>
                <a:ea typeface="ＭＳ Ｐゴシック" pitchFamily="48" charset="-128"/>
                <a:cs typeface="+mn-cs"/>
              </a:rPr>
              <a:t>Phone: 801-391-2682</a:t>
            </a:r>
          </a:p>
          <a:p>
            <a:pPr algn="ctr" eaLnBrk="1" hangingPunct="1">
              <a:lnSpc>
                <a:spcPct val="50000"/>
              </a:lnSpc>
              <a:spcBef>
                <a:spcPct val="40000"/>
              </a:spcBef>
              <a:buClr>
                <a:schemeClr val="bg2"/>
              </a:buClr>
              <a:buSzPct val="80000"/>
            </a:pPr>
            <a:endParaRPr lang="en-US" sz="1400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50000"/>
              </a:lnSpc>
              <a:spcBef>
                <a:spcPct val="40000"/>
              </a:spcBef>
              <a:buClr>
                <a:schemeClr val="bg2"/>
              </a:buClr>
              <a:buSzPct val="80000"/>
            </a:pPr>
            <a:endParaRPr lang="en-US" sz="1400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40000"/>
              </a:spcBef>
              <a:buClr>
                <a:schemeClr val="bg2"/>
              </a:buClr>
              <a:buSzPct val="80000"/>
            </a:pPr>
            <a:r>
              <a:rPr lang="en-US" sz="1400" dirty="0"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40000"/>
              </a:spcBef>
              <a:buClr>
                <a:schemeClr val="bg2"/>
              </a:buClr>
              <a:buSzPct val="80000"/>
            </a:pPr>
            <a:br>
              <a:rPr lang="en-US" sz="1400" dirty="0">
                <a:latin typeface="Arial" panose="020B0604020202020204" pitchFamily="34" charset="0"/>
              </a:rPr>
            </a:br>
            <a:endParaRPr 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616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A-10 Cx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375637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Purpose</a:t>
            </a:r>
          </a:p>
          <a:p>
            <a:pPr lvl="1"/>
            <a:r>
              <a:rPr lang="en-US" dirty="0"/>
              <a:t>The A-10 program is transitioning toward using residual stresses from cold expansion directly in damage tolerance analyses. A test program was developed to target and isolate the load history and residual stress effects for Cx holes. Fatigue tests include baseline non-Cx and Cx holes, constant amplitude and spectrum loading, and are complimented with residual stress measurements for each condition</a:t>
            </a: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Test Data</a:t>
            </a:r>
          </a:p>
          <a:p>
            <a:pPr lvl="1"/>
            <a:r>
              <a:rPr lang="en-US" dirty="0"/>
              <a:t>Testing and fractography completed by SwRI and APES</a:t>
            </a: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837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A-10 Cx Testing, Constant Amplitude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32682"/>
            <a:ext cx="3689288" cy="456236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Input Data</a:t>
            </a:r>
          </a:p>
          <a:p>
            <a:pPr lvl="1"/>
            <a:r>
              <a:rPr lang="en-US" dirty="0"/>
              <a:t>Geometry</a:t>
            </a:r>
          </a:p>
          <a:p>
            <a:pPr lvl="2"/>
            <a:r>
              <a:rPr lang="en-US" dirty="0"/>
              <a:t>Various (see table)</a:t>
            </a:r>
          </a:p>
          <a:p>
            <a:pPr lvl="1"/>
            <a:r>
              <a:rPr lang="en-US" dirty="0"/>
              <a:t>Material</a:t>
            </a:r>
          </a:p>
          <a:p>
            <a:pPr lvl="2"/>
            <a:r>
              <a:rPr lang="en-US" dirty="0"/>
              <a:t>Various (see table)</a:t>
            </a:r>
          </a:p>
          <a:p>
            <a:pPr lvl="1"/>
            <a:r>
              <a:rPr lang="en-US" dirty="0"/>
              <a:t>Starting flaw</a:t>
            </a:r>
          </a:p>
          <a:p>
            <a:pPr lvl="2"/>
            <a:r>
              <a:rPr lang="en-US" dirty="0"/>
              <a:t>Notched, pre-cracked, and final reamed</a:t>
            </a:r>
          </a:p>
          <a:p>
            <a:pPr lvl="1"/>
            <a:r>
              <a:rPr lang="en-US" dirty="0"/>
              <a:t>Cx conditions</a:t>
            </a:r>
          </a:p>
          <a:p>
            <a:pPr lvl="2"/>
            <a:r>
              <a:rPr lang="en-US" dirty="0"/>
              <a:t>Baseline non-Cx and Cx holes</a:t>
            </a:r>
          </a:p>
          <a:p>
            <a:pPr lvl="1"/>
            <a:r>
              <a:rPr lang="en-US" dirty="0"/>
              <a:t>Loading</a:t>
            </a:r>
          </a:p>
          <a:p>
            <a:pPr lvl="2"/>
            <a:r>
              <a:rPr lang="en-US" dirty="0"/>
              <a:t>Constant amplitude w/ markerbands</a:t>
            </a:r>
          </a:p>
          <a:p>
            <a:pPr lvl="2"/>
            <a:r>
              <a:rPr lang="en-US" dirty="0"/>
              <a:t>Max stresses = 23 and 25 ksi</a:t>
            </a:r>
          </a:p>
          <a:p>
            <a:pPr lvl="2"/>
            <a:r>
              <a:rPr lang="en-US" dirty="0"/>
              <a:t>Stress ratio = 0.1, 0.15</a:t>
            </a:r>
          </a:p>
          <a:p>
            <a:pPr lvl="1"/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3F1667-C1D0-9A0C-B1D8-FFC5528BC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90" y="1351754"/>
            <a:ext cx="2695310" cy="17925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D4C3A4-0986-880C-566B-9D6D2B1286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30"/>
          <a:stretch/>
        </p:blipFill>
        <p:spPr>
          <a:xfrm>
            <a:off x="4092167" y="1570439"/>
            <a:ext cx="1836960" cy="9384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0051FD-C7A9-3528-A74E-1205AC81D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924" y="3464085"/>
            <a:ext cx="4017475" cy="155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1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A-10 Cx Testing, Variable Amplitude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3689288" cy="375637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Input Data</a:t>
            </a:r>
          </a:p>
          <a:p>
            <a:pPr lvl="1"/>
            <a:r>
              <a:rPr lang="en-US" dirty="0"/>
              <a:t>Geometry</a:t>
            </a:r>
          </a:p>
          <a:p>
            <a:pPr lvl="2"/>
            <a:r>
              <a:rPr lang="en-US" dirty="0"/>
              <a:t>Various (see table)</a:t>
            </a:r>
          </a:p>
          <a:p>
            <a:pPr lvl="1"/>
            <a:r>
              <a:rPr lang="en-US" dirty="0"/>
              <a:t>Material</a:t>
            </a:r>
          </a:p>
          <a:p>
            <a:pPr lvl="2"/>
            <a:r>
              <a:rPr lang="en-US" dirty="0"/>
              <a:t>Various (see table)</a:t>
            </a:r>
          </a:p>
          <a:p>
            <a:pPr lvl="1"/>
            <a:r>
              <a:rPr lang="en-US" dirty="0"/>
              <a:t>Starting flaw</a:t>
            </a:r>
          </a:p>
          <a:p>
            <a:pPr lvl="2"/>
            <a:r>
              <a:rPr lang="en-US" dirty="0"/>
              <a:t>Notched, pre-cracked, and final reamed</a:t>
            </a:r>
          </a:p>
          <a:p>
            <a:pPr lvl="1"/>
            <a:r>
              <a:rPr lang="en-US" dirty="0"/>
              <a:t>Cx conditions</a:t>
            </a:r>
          </a:p>
          <a:p>
            <a:pPr lvl="2"/>
            <a:r>
              <a:rPr lang="en-US" dirty="0"/>
              <a:t>Baseline non-Cx and Cx holes</a:t>
            </a:r>
          </a:p>
          <a:p>
            <a:pPr lvl="1"/>
            <a:r>
              <a:rPr lang="en-US" dirty="0"/>
              <a:t>Loading</a:t>
            </a:r>
          </a:p>
          <a:p>
            <a:pPr lvl="2"/>
            <a:r>
              <a:rPr lang="en-US" dirty="0"/>
              <a:t>Variable amplitude</a:t>
            </a:r>
          </a:p>
          <a:p>
            <a:pPr lvl="1"/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3F1667-C1D0-9A0C-B1D8-FFC5528BC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160" y="4111971"/>
            <a:ext cx="2889291" cy="19215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8CDD7C3-FDC2-2FCB-9AC6-3CFD4702C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896" y="1161650"/>
            <a:ext cx="2915504" cy="27737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C9279C5-66A8-AD4E-0F68-15622FDBF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6343" y="1197862"/>
            <a:ext cx="2062606" cy="27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66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375637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Goals</a:t>
            </a:r>
          </a:p>
          <a:p>
            <a:pPr lvl="1"/>
            <a:r>
              <a:rPr lang="en-US" dirty="0"/>
              <a:t>As a collective working group, complete blind predictions based on our best practices</a:t>
            </a:r>
          </a:p>
          <a:p>
            <a:pPr lvl="1"/>
            <a:r>
              <a:rPr lang="en-US" dirty="0"/>
              <a:t>Compare/contrast predictions vs test results</a:t>
            </a:r>
          </a:p>
          <a:p>
            <a:pPr lvl="1"/>
            <a:r>
              <a:rPr lang="en-US" dirty="0"/>
              <a:t>Utilize findings to refine analysis approach and best practices</a:t>
            </a: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Approach</a:t>
            </a:r>
          </a:p>
          <a:p>
            <a:pPr lvl="1"/>
            <a:r>
              <a:rPr lang="en-US" dirty="0"/>
              <a:t>Down select dataset to define analysis conditions</a:t>
            </a:r>
          </a:p>
          <a:p>
            <a:pPr lvl="1"/>
            <a:r>
              <a:rPr lang="en-US" dirty="0"/>
              <a:t>Establish initial data and analysis approach/approaches</a:t>
            </a:r>
          </a:p>
          <a:p>
            <a:pPr lvl="1"/>
            <a:r>
              <a:rPr lang="en-US" dirty="0"/>
              <a:t>As a team, complete blind predictions</a:t>
            </a: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375637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Down-selection of Conditions</a:t>
            </a:r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A41006-465A-37D5-DAFB-0A77C7581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251" y="1510262"/>
            <a:ext cx="6703497" cy="455221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E873CC14-723C-FB67-4011-AB9BBC52BCC4}"/>
              </a:ext>
            </a:extLst>
          </p:cNvPr>
          <p:cNvSpPr/>
          <p:nvPr/>
        </p:nvSpPr>
        <p:spPr bwMode="auto">
          <a:xfrm>
            <a:off x="667512" y="2093976"/>
            <a:ext cx="438912" cy="10972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ea typeface="ＭＳ Ｐゴシック" pitchFamily="48" charset="-128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4B73209-AFAA-FA45-DB52-7EB70FAA2748}"/>
              </a:ext>
            </a:extLst>
          </p:cNvPr>
          <p:cNvSpPr/>
          <p:nvPr/>
        </p:nvSpPr>
        <p:spPr bwMode="auto">
          <a:xfrm>
            <a:off x="667512" y="2398776"/>
            <a:ext cx="438912" cy="10972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ea typeface="ＭＳ Ｐゴシック" pitchFamily="48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91F8AA-A2A6-5EEC-4329-F457645CF99E}"/>
              </a:ext>
            </a:extLst>
          </p:cNvPr>
          <p:cNvSpPr txBox="1"/>
          <p:nvPr/>
        </p:nvSpPr>
        <p:spPr>
          <a:xfrm>
            <a:off x="7562" y="2167128"/>
            <a:ext cx="716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accent1"/>
                </a:solidFill>
                <a:latin typeface="Arial"/>
                <a:cs typeface="Arial"/>
              </a:rPr>
              <a:t>Phase II</a:t>
            </a:r>
          </a:p>
        </p:txBody>
      </p:sp>
    </p:spTree>
    <p:extLst>
      <p:ext uri="{BB962C8B-B14F-4D97-AF65-F5344CB8AC3E}">
        <p14:creationId xmlns:p14="http://schemas.microsoft.com/office/powerpoint/2010/main" val="614863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497228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Conditions</a:t>
            </a:r>
          </a:p>
          <a:p>
            <a:pPr lvl="1"/>
            <a:r>
              <a:rPr lang="en-US" dirty="0"/>
              <a:t>Materials</a:t>
            </a:r>
          </a:p>
          <a:p>
            <a:pPr lvl="2"/>
            <a:r>
              <a:rPr lang="en-US" dirty="0"/>
              <a:t>2024-T351 and 7075-T651</a:t>
            </a:r>
          </a:p>
          <a:p>
            <a:pPr lvl="1"/>
            <a:r>
              <a:rPr lang="en-US" dirty="0"/>
              <a:t>Spectrum</a:t>
            </a:r>
          </a:p>
          <a:p>
            <a:pPr lvl="2"/>
            <a:r>
              <a:rPr lang="en-US" dirty="0"/>
              <a:t>Constant and variable amplitude</a:t>
            </a:r>
          </a:p>
          <a:p>
            <a:pPr lvl="2"/>
            <a:r>
              <a:rPr lang="en-US" dirty="0"/>
              <a:t>A-10 wing spectrum, FALSTAFF, and </a:t>
            </a:r>
            <a:r>
              <a:rPr lang="en-US" dirty="0" err="1"/>
              <a:t>miniTWIST</a:t>
            </a:r>
            <a:endParaRPr lang="en-US" dirty="0"/>
          </a:p>
          <a:p>
            <a:pPr lvl="1"/>
            <a:r>
              <a:rPr lang="en-US" dirty="0"/>
              <a:t>Residual stress</a:t>
            </a:r>
          </a:p>
          <a:p>
            <a:pPr lvl="2"/>
            <a:r>
              <a:rPr lang="en-US" dirty="0"/>
              <a:t>Baseline and Cx conditions</a:t>
            </a:r>
          </a:p>
          <a:p>
            <a:pPr lvl="2"/>
            <a:r>
              <a:rPr lang="en-US" dirty="0"/>
              <a:t>Gathering applicable RS data</a:t>
            </a:r>
          </a:p>
          <a:p>
            <a:pPr lvl="1"/>
            <a:r>
              <a:rPr lang="en-US" dirty="0"/>
              <a:t>Test replicates</a:t>
            </a:r>
          </a:p>
          <a:p>
            <a:pPr lvl="2"/>
            <a:r>
              <a:rPr lang="en-US" dirty="0"/>
              <a:t>Typically (3) each condition</a:t>
            </a:r>
          </a:p>
          <a:p>
            <a:pPr lvl="1"/>
            <a:r>
              <a:rPr lang="en-US" dirty="0"/>
              <a:t>Additional information</a:t>
            </a:r>
          </a:p>
          <a:p>
            <a:pPr lvl="2"/>
            <a:r>
              <a:rPr lang="en-US" dirty="0"/>
              <a:t>Post-test fractography for each coupon</a:t>
            </a: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837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497228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Approach</a:t>
            </a:r>
          </a:p>
          <a:p>
            <a:pPr lvl="1"/>
            <a:r>
              <a:rPr lang="en-US" dirty="0"/>
              <a:t>Phase I: Baseline non-cx conditions, CA loading</a:t>
            </a:r>
          </a:p>
          <a:p>
            <a:pPr lvl="2"/>
            <a:r>
              <a:rPr lang="en-US" dirty="0"/>
              <a:t>Complete predictions &amp; compare/contrast relative to test data</a:t>
            </a:r>
          </a:p>
          <a:p>
            <a:pPr lvl="2"/>
            <a:r>
              <a:rPr lang="en-US" dirty="0"/>
              <a:t>Update any analysis inputs, as required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Phase II: Cx conditions, CA loading</a:t>
            </a:r>
          </a:p>
          <a:p>
            <a:pPr lvl="2"/>
            <a:r>
              <a:rPr lang="en-US" dirty="0">
                <a:solidFill>
                  <a:schemeClr val="accent1"/>
                </a:solidFill>
              </a:rPr>
              <a:t>Complete predictions &amp; compare/contrast relative to test data</a:t>
            </a:r>
          </a:p>
          <a:p>
            <a:pPr lvl="2"/>
            <a:r>
              <a:rPr lang="en-US" dirty="0">
                <a:solidFill>
                  <a:schemeClr val="accent1"/>
                </a:solidFill>
              </a:rPr>
              <a:t>Evaluate life and crack shape evolution</a:t>
            </a:r>
          </a:p>
          <a:p>
            <a:pPr lvl="2"/>
            <a:r>
              <a:rPr lang="en-US" dirty="0">
                <a:solidFill>
                  <a:schemeClr val="accent1"/>
                </a:solidFill>
              </a:rPr>
              <a:t>Revisit residual stresses and implementation approach, as necessary</a:t>
            </a:r>
          </a:p>
          <a:p>
            <a:pPr lvl="1"/>
            <a:r>
              <a:rPr lang="en-US" dirty="0"/>
              <a:t>Phase III: Baseline non-cx conditions, VA loading</a:t>
            </a:r>
          </a:p>
          <a:p>
            <a:pPr lvl="2"/>
            <a:r>
              <a:rPr lang="en-US" dirty="0"/>
              <a:t>Complete predictions &amp; compare/contrast relative to test data</a:t>
            </a:r>
          </a:p>
          <a:p>
            <a:pPr lvl="2"/>
            <a:r>
              <a:rPr lang="en-US" dirty="0"/>
              <a:t>Review crack retardation and define approach for Cx conditions</a:t>
            </a:r>
          </a:p>
          <a:p>
            <a:pPr lvl="1"/>
            <a:r>
              <a:rPr lang="en-US" dirty="0"/>
              <a:t>Phase IIII: Cx conditions, VA loading</a:t>
            </a:r>
          </a:p>
          <a:p>
            <a:pPr lvl="2"/>
            <a:r>
              <a:rPr lang="en-US" dirty="0"/>
              <a:t>Complete predictions &amp; compare/contrast relative to test data</a:t>
            </a:r>
          </a:p>
          <a:p>
            <a:pPr lvl="1"/>
            <a:r>
              <a:rPr lang="en-US" dirty="0"/>
              <a:t>Document comparisons and associated lessons learned / best practices for all phases</a:t>
            </a:r>
          </a:p>
          <a:p>
            <a:pPr lvl="2"/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203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497228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Phase II</a:t>
            </a:r>
          </a:p>
          <a:p>
            <a:pPr lvl="1"/>
            <a:r>
              <a:rPr lang="en-US" dirty="0"/>
              <a:t>Baseline cx conditions, CA loading</a:t>
            </a:r>
          </a:p>
          <a:p>
            <a:pPr lvl="2"/>
            <a:r>
              <a:rPr lang="en-US" dirty="0"/>
              <a:t>Follow similar analysis approach &amp; inputs as Cx conditions</a:t>
            </a:r>
          </a:p>
          <a:p>
            <a:pPr lvl="2"/>
            <a:r>
              <a:rPr lang="en-US" dirty="0"/>
              <a:t>Complete predictions &amp; compare/contrast relative to test data</a:t>
            </a:r>
          </a:p>
          <a:p>
            <a:pPr lvl="2"/>
            <a:r>
              <a:rPr lang="en-US" dirty="0"/>
              <a:t>Update any analysis inputs, as required</a:t>
            </a:r>
          </a:p>
          <a:p>
            <a:pPr lvl="1"/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60A6E-AE6F-5A45-5AA0-B6BC2CAE4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" y="3663124"/>
            <a:ext cx="8696325" cy="1323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A2F937-3451-6D85-8B14-994E3E728E33}"/>
              </a:ext>
            </a:extLst>
          </p:cNvPr>
          <p:cNvSpPr/>
          <p:nvPr/>
        </p:nvSpPr>
        <p:spPr bwMode="auto">
          <a:xfrm>
            <a:off x="223837" y="4398264"/>
            <a:ext cx="644843" cy="19202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ea typeface="ＭＳ Ｐゴシック" pitchFamily="48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B60F88-D9AF-B896-4D13-2BD8992EC46D}"/>
              </a:ext>
            </a:extLst>
          </p:cNvPr>
          <p:cNvSpPr/>
          <p:nvPr/>
        </p:nvSpPr>
        <p:spPr bwMode="auto">
          <a:xfrm>
            <a:off x="228600" y="4799076"/>
            <a:ext cx="644843" cy="19202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ea typeface="ＭＳ Ｐゴシック" pitchFamily="4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926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CB975-4701-D71D-7725-7DF284712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96C9-A87B-1240-AE08-04ADD7B30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2CDDD-A0F7-B8B2-E048-1216042DD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Coupon Drawings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CCB741-4B2E-5315-922B-1D3A74506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741" y="1523594"/>
            <a:ext cx="7042518" cy="455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60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35A87-52A7-DB57-161E-C03573E39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61DC8-4A23-796D-11A4-78FA2B033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06326-0ADB-9CBE-AFB8-9B4BA5ED9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Coupon Drawings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80492D-35E2-B261-244E-EEC8AD58B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262" y="1545336"/>
            <a:ext cx="6999477" cy="450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128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497228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Priority #3 (Cx condition, CA loading)</a:t>
            </a:r>
          </a:p>
          <a:p>
            <a:pPr lvl="1"/>
            <a:r>
              <a:rPr lang="en-US" dirty="0"/>
              <a:t>Coupons CP7T-CX-06 through -08</a:t>
            </a:r>
          </a:p>
          <a:p>
            <a:pPr lvl="1"/>
            <a:r>
              <a:rPr lang="en-US" dirty="0"/>
              <a:t>Geometry</a:t>
            </a:r>
          </a:p>
          <a:p>
            <a:pPr lvl="2"/>
            <a:r>
              <a:rPr lang="en-US" dirty="0"/>
              <a:t>Thickness: 0.410”</a:t>
            </a:r>
          </a:p>
          <a:p>
            <a:pPr lvl="2"/>
            <a:r>
              <a:rPr lang="en-US" dirty="0"/>
              <a:t>Width (test section): 4.00”</a:t>
            </a:r>
          </a:p>
          <a:p>
            <a:pPr lvl="2"/>
            <a:r>
              <a:rPr lang="en-US" dirty="0"/>
              <a:t>Width (grips): 5.00”</a:t>
            </a:r>
          </a:p>
          <a:p>
            <a:pPr lvl="2"/>
            <a:r>
              <a:rPr lang="en-US" dirty="0"/>
              <a:t>Hole Diameter: 0.501”</a:t>
            </a:r>
          </a:p>
          <a:p>
            <a:pPr lvl="2"/>
            <a:r>
              <a:rPr lang="en-US" dirty="0"/>
              <a:t>Hole Offset: 1.690”</a:t>
            </a:r>
          </a:p>
          <a:p>
            <a:pPr lvl="2"/>
            <a:r>
              <a:rPr lang="en-US" dirty="0"/>
              <a:t>EDM notch and crack on short ligament side</a:t>
            </a:r>
          </a:p>
          <a:p>
            <a:pPr lvl="1"/>
            <a:r>
              <a:rPr lang="en-US" dirty="0"/>
              <a:t>Material: 2024-T351plate</a:t>
            </a:r>
          </a:p>
          <a:p>
            <a:pPr lvl="2"/>
            <a:r>
              <a:rPr lang="en-US" dirty="0"/>
              <a:t>Source: Kevin Walker’s recently updated tabular lookup</a:t>
            </a:r>
          </a:p>
          <a:p>
            <a:pPr marL="2286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08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920DE-CBB1-FAA1-E385-C0D75379D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824FE-B475-1736-7B00-5D007B3EA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08C45-1D8E-203C-5D79-793199D07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497228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Priority #3 (Cx condition, CA loading)</a:t>
            </a:r>
          </a:p>
          <a:p>
            <a:pPr lvl="1"/>
            <a:r>
              <a:rPr lang="en-US" dirty="0"/>
              <a:t>Loading: CA, R=0.1, max normalized stress: 23 ksi</a:t>
            </a:r>
          </a:p>
          <a:p>
            <a:pPr lvl="2"/>
            <a:r>
              <a:rPr lang="en-US" dirty="0"/>
              <a:t>Stress represents gross cross-section (no hole) of the gauge section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Starting crack sizes: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319256-BF4F-207D-807A-C06D0C28534B}"/>
              </a:ext>
            </a:extLst>
          </p:cNvPr>
          <p:cNvSpPr txBox="1"/>
          <p:nvPr/>
        </p:nvSpPr>
        <p:spPr>
          <a:xfrm>
            <a:off x="1758030" y="4121395"/>
            <a:ext cx="1681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Arial"/>
                <a:cs typeface="Arial"/>
              </a:rPr>
              <a:t>Coupon CP7T-CX-07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C79DC0-3737-1B42-044D-D312B8C05819}"/>
              </a:ext>
            </a:extLst>
          </p:cNvPr>
          <p:cNvSpPr txBox="1"/>
          <p:nvPr/>
        </p:nvSpPr>
        <p:spPr>
          <a:xfrm>
            <a:off x="6125845" y="4104477"/>
            <a:ext cx="1681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Arial"/>
                <a:cs typeface="Arial"/>
              </a:rPr>
              <a:t>Coupon CP7T-CX-08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3FA6E3-07AF-6756-BFB0-B84A35816114}"/>
              </a:ext>
            </a:extLst>
          </p:cNvPr>
          <p:cNvSpPr txBox="1"/>
          <p:nvPr/>
        </p:nvSpPr>
        <p:spPr>
          <a:xfrm>
            <a:off x="2024743" y="4428767"/>
            <a:ext cx="1104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accent1"/>
                </a:solidFill>
                <a:latin typeface="Arial"/>
                <a:cs typeface="Arial"/>
              </a:rPr>
              <a:t>Crack Front Points</a:t>
            </a:r>
          </a:p>
          <a:p>
            <a:r>
              <a:rPr lang="en-US" sz="800" b="1" dirty="0">
                <a:solidFill>
                  <a:schemeClr val="accent1"/>
                </a:solidFill>
                <a:latin typeface="Arial"/>
                <a:cs typeface="Arial"/>
              </a:rPr>
              <a:t>Surface = 0.05238”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29B134-1497-DF25-0B34-C18DB7AA6254}"/>
              </a:ext>
            </a:extLst>
          </p:cNvPr>
          <p:cNvSpPr txBox="1"/>
          <p:nvPr/>
        </p:nvSpPr>
        <p:spPr>
          <a:xfrm>
            <a:off x="6414161" y="4376174"/>
            <a:ext cx="1104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accent1"/>
                </a:solidFill>
                <a:latin typeface="Arial"/>
                <a:cs typeface="Arial"/>
              </a:rPr>
              <a:t>Crack Front Points</a:t>
            </a:r>
          </a:p>
          <a:p>
            <a:r>
              <a:rPr lang="en-US" sz="800" b="1" dirty="0">
                <a:solidFill>
                  <a:schemeClr val="accent1"/>
                </a:solidFill>
                <a:latin typeface="Arial"/>
                <a:cs typeface="Arial"/>
              </a:rPr>
              <a:t>Surface = 0.06494”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9867913-78E8-0C9F-B4B1-BDA977E98E17}"/>
              </a:ext>
            </a:extLst>
          </p:cNvPr>
          <p:cNvGrpSpPr/>
          <p:nvPr/>
        </p:nvGrpSpPr>
        <p:grpSpPr>
          <a:xfrm>
            <a:off x="4318035" y="3612746"/>
            <a:ext cx="980626" cy="1101982"/>
            <a:chOff x="4253542" y="3591461"/>
            <a:chExt cx="980626" cy="110198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3686434-D1C5-0F77-04BB-20B5DF93B7EE}"/>
                </a:ext>
              </a:extLst>
            </p:cNvPr>
            <p:cNvGrpSpPr/>
            <p:nvPr/>
          </p:nvGrpSpPr>
          <p:grpSpPr>
            <a:xfrm>
              <a:off x="4276402" y="3591461"/>
              <a:ext cx="957766" cy="1026031"/>
              <a:chOff x="4569632" y="5316845"/>
              <a:chExt cx="957766" cy="1026031"/>
            </a:xfrm>
          </p:grpSpPr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6E0F9EC1-3CFC-5665-2319-E9FE182604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8716" y="6019539"/>
                <a:ext cx="54864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A66C39E0-FFC3-D071-5859-A7BF724B14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828716" y="5470899"/>
                <a:ext cx="0" cy="54864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389D2CA4-87CB-32EE-EB15-1B18249C4D71}"/>
                  </a:ext>
                </a:extLst>
              </p:cNvPr>
              <p:cNvSpPr/>
              <p:nvPr/>
            </p:nvSpPr>
            <p:spPr bwMode="auto">
              <a:xfrm>
                <a:off x="4828716" y="5686178"/>
                <a:ext cx="289557" cy="333361"/>
              </a:xfrm>
              <a:prstGeom prst="triangle">
                <a:avLst>
                  <a:gd name="adj" fmla="val 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itchFamily="34" charset="0"/>
                  <a:ea typeface="ＭＳ Ｐゴシック" pitchFamily="48" charset="-128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9B7DDC-33C3-C5F8-6BEE-1AC655EFAB22}"/>
                  </a:ext>
                </a:extLst>
              </p:cNvPr>
              <p:cNvSpPr txBox="1"/>
              <p:nvPr/>
            </p:nvSpPr>
            <p:spPr>
              <a:xfrm>
                <a:off x="5227316" y="5973544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x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E40ACD9-6F01-8EA1-9330-B974B8F2B65E}"/>
                  </a:ext>
                </a:extLst>
              </p:cNvPr>
              <p:cNvSpPr txBox="1"/>
              <p:nvPr/>
            </p:nvSpPr>
            <p:spPr>
              <a:xfrm>
                <a:off x="4569632" y="5316845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y</a:t>
                </a:r>
              </a:p>
            </p:txBody>
          </p:sp>
        </p:grp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7D1C5831-B17F-DCED-DE47-724C7E57E97F}"/>
                </a:ext>
              </a:extLst>
            </p:cNvPr>
            <p:cNvSpPr/>
            <p:nvPr/>
          </p:nvSpPr>
          <p:spPr bwMode="auto">
            <a:xfrm>
              <a:off x="4253542" y="3878598"/>
              <a:ext cx="623829" cy="814845"/>
            </a:xfrm>
            <a:prstGeom prst="arc">
              <a:avLst>
                <a:gd name="adj1" fmla="val 15919330"/>
                <a:gd name="adj2" fmla="val 157370"/>
              </a:avLst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ＭＳ Ｐゴシック" pitchFamily="48" charset="-128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404E676-3261-E3A6-6046-69C2A6F475A5}"/>
              </a:ext>
            </a:extLst>
          </p:cNvPr>
          <p:cNvSpPr txBox="1"/>
          <p:nvPr/>
        </p:nvSpPr>
        <p:spPr>
          <a:xfrm>
            <a:off x="391966" y="4252441"/>
            <a:ext cx="869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/>
                <a:cs typeface="Arial"/>
              </a:rPr>
              <a:t>X = surface</a:t>
            </a:r>
          </a:p>
          <a:p>
            <a:r>
              <a:rPr lang="en-US" sz="1000" b="1" dirty="0">
                <a:latin typeface="Arial"/>
                <a:cs typeface="Arial"/>
              </a:rPr>
              <a:t>Y = bore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482035C-6EA8-5C77-3AC1-9413D67A0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10" y="2155885"/>
            <a:ext cx="7406638" cy="14529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AEF71E-B512-8162-1EC9-1E35B4067913}"/>
              </a:ext>
            </a:extLst>
          </p:cNvPr>
          <p:cNvSpPr txBox="1"/>
          <p:nvPr/>
        </p:nvSpPr>
        <p:spPr>
          <a:xfrm>
            <a:off x="391966" y="5367930"/>
            <a:ext cx="8259633" cy="646331"/>
          </a:xfrm>
          <a:prstGeom prst="rect">
            <a:avLst/>
          </a:prstGeom>
          <a:solidFill>
            <a:srgbClr val="F9540E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We don’t have </a:t>
            </a:r>
            <a:r>
              <a:rPr lang="en-US" b="1" dirty="0" err="1">
                <a:solidFill>
                  <a:schemeClr val="bg1"/>
                </a:solidFill>
                <a:latin typeface="Arial"/>
                <a:cs typeface="Arial"/>
              </a:rPr>
              <a:t>markerband</a:t>
            </a: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 data.  Do we want to still include these cases?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Assume a/c = 1.2?</a:t>
            </a:r>
          </a:p>
        </p:txBody>
      </p:sp>
    </p:spTree>
    <p:extLst>
      <p:ext uri="{BB962C8B-B14F-4D97-AF65-F5344CB8AC3E}">
        <p14:creationId xmlns:p14="http://schemas.microsoft.com/office/powerpoint/2010/main" val="2661058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15DD2-0D74-B76D-C19E-F8C756BF2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49042-E4EE-1EF1-F094-E45B10292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09087-A2B1-C5BF-10DA-DD72DB7C7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497228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Priority #3 (Cx condition, CA loading)</a:t>
            </a:r>
          </a:p>
          <a:p>
            <a:pPr lvl="1"/>
            <a:r>
              <a:rPr lang="en-US" dirty="0"/>
              <a:t>Residual stress</a:t>
            </a:r>
          </a:p>
          <a:p>
            <a:pPr lvl="2"/>
            <a:r>
              <a:rPr lang="en-US" dirty="0"/>
              <a:t>Data available from varying thickness study (1/8” – 1” thicknesses)</a:t>
            </a:r>
          </a:p>
          <a:p>
            <a:pPr lvl="2"/>
            <a:r>
              <a:rPr lang="en-US" dirty="0"/>
              <a:t>All other geometry the same</a:t>
            </a:r>
          </a:p>
          <a:p>
            <a:pPr lvl="3"/>
            <a:r>
              <a:rPr lang="en-US" dirty="0"/>
              <a:t>Dia: 0.500”</a:t>
            </a:r>
          </a:p>
          <a:p>
            <a:pPr lvl="3"/>
            <a:r>
              <a:rPr lang="en-US" dirty="0"/>
              <a:t>Edge Distance: 2.0”</a:t>
            </a:r>
          </a:p>
          <a:p>
            <a:pPr lvl="3"/>
            <a:r>
              <a:rPr lang="en-US" dirty="0"/>
              <a:t>Material: 2024-T351</a:t>
            </a:r>
          </a:p>
          <a:p>
            <a:pPr lvl="3"/>
            <a:r>
              <a:rPr lang="en-US" dirty="0"/>
              <a:t>Applied expansion: 3.6-3.8%</a:t>
            </a:r>
          </a:p>
          <a:p>
            <a:pPr lvl="3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CFB3C6-9C57-6A4F-6AFD-4F49541FF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3908562"/>
            <a:ext cx="3235634" cy="20848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47E6EB-EA51-53EA-566E-65D851D40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428" y="2948442"/>
            <a:ext cx="4406810" cy="304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140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344-AA3D-6139-AC15-0374D9AE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09A5-6884-A8B5-CCEC-8A09255C2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497228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Priority #4 (Cx condition, CA loading)</a:t>
            </a:r>
          </a:p>
          <a:p>
            <a:pPr lvl="1"/>
            <a:r>
              <a:rPr lang="en-US" dirty="0"/>
              <a:t>Coupons FALSTAFF-CX-07 through -09</a:t>
            </a:r>
          </a:p>
          <a:p>
            <a:pPr lvl="2"/>
            <a:r>
              <a:rPr lang="en-US" dirty="0"/>
              <a:t>Note: coupon IDs are for consistency with later FALSTAFF spectrum tests, however, these tests are subject to constant amplitude loading</a:t>
            </a:r>
          </a:p>
          <a:p>
            <a:pPr lvl="1"/>
            <a:r>
              <a:rPr lang="en-US" dirty="0"/>
              <a:t>Geometry</a:t>
            </a:r>
          </a:p>
          <a:p>
            <a:pPr lvl="2"/>
            <a:r>
              <a:rPr lang="en-US" dirty="0"/>
              <a:t>Thickness: 0.250”</a:t>
            </a:r>
          </a:p>
          <a:p>
            <a:pPr lvl="2"/>
            <a:r>
              <a:rPr lang="en-US" dirty="0"/>
              <a:t>Width (test section): 4.00”</a:t>
            </a:r>
          </a:p>
          <a:p>
            <a:pPr lvl="2"/>
            <a:r>
              <a:rPr lang="en-US" dirty="0"/>
              <a:t>Width (grips): 5.00”</a:t>
            </a:r>
          </a:p>
          <a:p>
            <a:pPr lvl="2"/>
            <a:r>
              <a:rPr lang="en-US" dirty="0"/>
              <a:t>Hole Diameter: 0.250”</a:t>
            </a:r>
          </a:p>
          <a:p>
            <a:pPr lvl="2"/>
            <a:r>
              <a:rPr lang="en-US" dirty="0"/>
              <a:t>Hole Offset: 2.000”</a:t>
            </a:r>
          </a:p>
          <a:p>
            <a:pPr lvl="1"/>
            <a:r>
              <a:rPr lang="en-US" dirty="0"/>
              <a:t>Material: 7075-T651plate</a:t>
            </a:r>
          </a:p>
          <a:p>
            <a:pPr lvl="2"/>
            <a:r>
              <a:rPr lang="en-US" dirty="0"/>
              <a:t>Source: Jake Warner’s IFF Round Robin </a:t>
            </a:r>
          </a:p>
          <a:p>
            <a:pPr lvl="1"/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128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4C1E5-AEEE-7B2A-56E5-5BE21EE5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D122F-04AF-6DCA-5810-F1AFC5EFE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182CB-B0A5-3F59-3EC4-E4A2689A8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497228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Priority #4 (Cx condition, CA loading)</a:t>
            </a:r>
          </a:p>
          <a:p>
            <a:pPr lvl="1"/>
            <a:r>
              <a:rPr lang="en-US" dirty="0"/>
              <a:t>Loading: CA, R=0.15, max normalized stress: 25 ksi</a:t>
            </a:r>
          </a:p>
          <a:p>
            <a:pPr lvl="2"/>
            <a:r>
              <a:rPr lang="en-US" dirty="0"/>
              <a:t>Stress represents gross cross-section (no hole) of the gauge section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286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Starting crack sizes:</a:t>
            </a:r>
          </a:p>
          <a:p>
            <a:pPr lvl="1"/>
            <a:endParaRPr lang="en-US" dirty="0"/>
          </a:p>
          <a:p>
            <a:pPr marL="0" indent="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None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B1112D-6D95-20C6-D5EB-1C9BF0CD5354}"/>
              </a:ext>
            </a:extLst>
          </p:cNvPr>
          <p:cNvSpPr txBox="1"/>
          <p:nvPr/>
        </p:nvSpPr>
        <p:spPr>
          <a:xfrm>
            <a:off x="2362892" y="4128977"/>
            <a:ext cx="1447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Arial"/>
                <a:cs typeface="Arial"/>
              </a:rPr>
              <a:t>FALSTAFF-CX-07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2321DC-8C6F-BA94-1B83-CE307A1E9251}"/>
              </a:ext>
            </a:extLst>
          </p:cNvPr>
          <p:cNvSpPr txBox="1"/>
          <p:nvPr/>
        </p:nvSpPr>
        <p:spPr>
          <a:xfrm>
            <a:off x="6343596" y="4128977"/>
            <a:ext cx="1447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Arial"/>
                <a:cs typeface="Arial"/>
              </a:rPr>
              <a:t>FALSTAFF-CX-09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9A946E-9C0F-170A-36CA-BA69534A7B7F}"/>
              </a:ext>
            </a:extLst>
          </p:cNvPr>
          <p:cNvSpPr txBox="1"/>
          <p:nvPr/>
        </p:nvSpPr>
        <p:spPr>
          <a:xfrm>
            <a:off x="3257687" y="4422774"/>
            <a:ext cx="1104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accent1"/>
                </a:solidFill>
                <a:latin typeface="Arial"/>
                <a:cs typeface="Arial"/>
              </a:rPr>
              <a:t>Crack Front Points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3EA6F3-AA5D-F0F1-6870-F030852EA389}"/>
              </a:ext>
            </a:extLst>
          </p:cNvPr>
          <p:cNvSpPr txBox="1"/>
          <p:nvPr/>
        </p:nvSpPr>
        <p:spPr>
          <a:xfrm>
            <a:off x="7534412" y="4406095"/>
            <a:ext cx="11047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accent1"/>
                </a:solidFill>
                <a:latin typeface="Arial"/>
                <a:cs typeface="Arial"/>
              </a:rPr>
              <a:t>Crack Front Points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64D903-CC78-4DD4-CEF0-AEE4A2078433}"/>
              </a:ext>
            </a:extLst>
          </p:cNvPr>
          <p:cNvSpPr txBox="1"/>
          <p:nvPr/>
        </p:nvSpPr>
        <p:spPr>
          <a:xfrm>
            <a:off x="283464" y="4772845"/>
            <a:ext cx="869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/>
                <a:cs typeface="Arial"/>
              </a:rPr>
              <a:t>X = surface</a:t>
            </a:r>
          </a:p>
          <a:p>
            <a:r>
              <a:rPr lang="en-US" sz="1000" b="1" dirty="0">
                <a:latin typeface="Arial"/>
                <a:cs typeface="Arial"/>
              </a:rPr>
              <a:t>Y = bore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C21526-E702-92AB-E90F-B1DBDAD6B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16" y="2234554"/>
            <a:ext cx="4793170" cy="14830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43CFF7-1708-12E1-4072-BED404CD5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520" y="4639827"/>
            <a:ext cx="1447191" cy="7880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7C13EF-9F25-A63D-FB1D-1F3DD77BA39B}"/>
              </a:ext>
            </a:extLst>
          </p:cNvPr>
          <p:cNvSpPr txBox="1"/>
          <p:nvPr/>
        </p:nvSpPr>
        <p:spPr>
          <a:xfrm>
            <a:off x="1738101" y="4424383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accent1"/>
                </a:solidFill>
                <a:latin typeface="Arial"/>
                <a:cs typeface="Arial"/>
              </a:rPr>
              <a:t>EDM Notch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730B9F1-B586-FD7D-9143-E1199B7C8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724" y="4633305"/>
            <a:ext cx="1766717" cy="90562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5C5C040-4940-9608-58DA-46D7F4397EF3}"/>
              </a:ext>
            </a:extLst>
          </p:cNvPr>
          <p:cNvSpPr txBox="1"/>
          <p:nvPr/>
        </p:nvSpPr>
        <p:spPr>
          <a:xfrm>
            <a:off x="5913763" y="4458657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accent1"/>
                </a:solidFill>
                <a:latin typeface="Arial"/>
                <a:cs typeface="Arial"/>
              </a:rPr>
              <a:t>EDM Notch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6259760-E149-675D-40F7-F003AF5DC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835" y="4660414"/>
            <a:ext cx="1515505" cy="53267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E83896-74B1-979D-A9D2-951D3453BD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8629" y="4656332"/>
            <a:ext cx="1988216" cy="87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74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AB503-1BA6-58C5-3816-A058F7C5B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D8513-B135-21D9-CE48-851405111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ERSI - A-10 Round Robin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D942B-5D17-3509-92BD-4D340F5FB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21113"/>
            <a:ext cx="8686800" cy="497228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0" bIns="46038" numCol="1" anchor="t" anchorCtr="0" compatLnSpc="1">
            <a:prstTxWarp prst="textNoShape">
              <a:avLst/>
            </a:prstTxWarp>
            <a:normAutofit/>
          </a:bodyPr>
          <a:lstStyle/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r>
              <a:rPr lang="en-US" b="0" kern="1200" dirty="0">
                <a:solidFill>
                  <a:prstClr val="black">
                    <a:lumMod val="95000"/>
                    <a:lumOff val="5000"/>
                  </a:prstClr>
                </a:solidFill>
                <a:latin typeface="Rockwell" panose="02060603020205020403" pitchFamily="18" charset="0"/>
                <a:ea typeface="+mn-ea"/>
                <a:cs typeface="+mn-cs"/>
              </a:rPr>
              <a:t>Priority #4 (Cx condition, CA loading)</a:t>
            </a:r>
          </a:p>
          <a:p>
            <a:pPr lvl="1"/>
            <a:r>
              <a:rPr lang="en-US" dirty="0"/>
              <a:t>Residual stress</a:t>
            </a:r>
          </a:p>
          <a:p>
            <a:pPr lvl="2"/>
            <a:r>
              <a:rPr lang="en-US" dirty="0"/>
              <a:t>Data available from early A-10 testing (D1-X coupons)</a:t>
            </a:r>
          </a:p>
          <a:p>
            <a:pPr lvl="3"/>
            <a:r>
              <a:rPr lang="en-US" dirty="0"/>
              <a:t>Same geometry, except low Cx (0.238” </a:t>
            </a:r>
            <a:r>
              <a:rPr lang="en-US" dirty="0" err="1"/>
              <a:t>dia</a:t>
            </a:r>
            <a:r>
              <a:rPr lang="en-US" dirty="0"/>
              <a:t>, 3.36%)</a:t>
            </a:r>
          </a:p>
          <a:p>
            <a:pPr lvl="3"/>
            <a:r>
              <a:rPr lang="en-US" dirty="0"/>
              <a:t>Tested coupons were ~ mid Cx (0.2365” </a:t>
            </a:r>
            <a:r>
              <a:rPr lang="en-US" dirty="0" err="1"/>
              <a:t>dia</a:t>
            </a:r>
            <a:r>
              <a:rPr lang="en-US" dirty="0"/>
              <a:t>, 4.02%)</a:t>
            </a:r>
          </a:p>
          <a:p>
            <a:pPr lvl="3"/>
            <a:r>
              <a:rPr lang="en-US" dirty="0"/>
              <a:t>FTI range is 0.235-0.238” </a:t>
            </a:r>
            <a:r>
              <a:rPr lang="en-US" dirty="0" err="1"/>
              <a:t>dia</a:t>
            </a:r>
            <a:r>
              <a:rPr lang="en-US" dirty="0"/>
              <a:t>, 3.36-4.68%</a:t>
            </a:r>
          </a:p>
          <a:p>
            <a:pPr lvl="2"/>
            <a:r>
              <a:rPr lang="en-US" dirty="0"/>
              <a:t>All other geometry the same</a:t>
            </a:r>
          </a:p>
          <a:p>
            <a:pPr lvl="3"/>
            <a:r>
              <a:rPr lang="en-US" dirty="0"/>
              <a:t>Diameter: 0.250”</a:t>
            </a:r>
          </a:p>
          <a:p>
            <a:pPr lvl="3"/>
            <a:r>
              <a:rPr lang="en-US" dirty="0"/>
              <a:t>Thickness: 0.250”</a:t>
            </a:r>
          </a:p>
          <a:p>
            <a:pPr lvl="3"/>
            <a:r>
              <a:rPr lang="en-US" dirty="0"/>
              <a:t>Edge Distance: 2.0”</a:t>
            </a:r>
          </a:p>
          <a:p>
            <a:pPr lvl="3"/>
            <a:r>
              <a:rPr lang="en-US" dirty="0"/>
              <a:t>Material: 7075-T651</a:t>
            </a:r>
          </a:p>
          <a:p>
            <a:pPr marL="685800" lvl="3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marL="182880" indent="-182880" fontAlgn="auto"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</a:pPr>
            <a:endParaRPr lang="en-US" b="0" kern="1200" dirty="0">
              <a:solidFill>
                <a:prstClr val="black">
                  <a:lumMod val="95000"/>
                  <a:lumOff val="5000"/>
                </a:prstClr>
              </a:solidFill>
              <a:latin typeface="Rockwell" panose="02060603020205020403" pitchFamily="18" charset="0"/>
              <a:ea typeface="+mn-ea"/>
              <a:cs typeface="+mn-cs"/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CE0E1B-A648-F55B-FFE6-D54BD87C1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024" y="3335976"/>
            <a:ext cx="3813048" cy="250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9848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4">
      <a:dk1>
        <a:srgbClr val="595759"/>
      </a:dk1>
      <a:lt1>
        <a:srgbClr val="FFFFFF"/>
      </a:lt1>
      <a:dk2>
        <a:srgbClr val="042D5F"/>
      </a:dk2>
      <a:lt2>
        <a:srgbClr val="595759"/>
      </a:lt2>
      <a:accent1>
        <a:srgbClr val="F9540E"/>
      </a:accent1>
      <a:accent2>
        <a:srgbClr val="4C66B0"/>
      </a:accent2>
      <a:accent3>
        <a:srgbClr val="C47608"/>
      </a:accent3>
      <a:accent4>
        <a:srgbClr val="3C4648"/>
      </a:accent4>
      <a:accent5>
        <a:srgbClr val="7A7066"/>
      </a:accent5>
      <a:accent6>
        <a:srgbClr val="998F73"/>
      </a:accent6>
      <a:hlink>
        <a:srgbClr val="4C66B0"/>
      </a:hlink>
      <a:folHlink>
        <a:srgbClr val="595759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ea typeface="ＭＳ Ｐゴシック" pitchFamily="48" charset="-128"/>
          </a:defRPr>
        </a:defPPr>
      </a:lstStyle>
    </a:lnDef>
    <a:txDef>
      <a:spPr>
        <a:solidFill>
          <a:srgbClr val="F9540E"/>
        </a:solidFill>
      </a:spPr>
      <a:bodyPr wrap="square" rtlCol="0">
        <a:spAutoFit/>
      </a:bodyPr>
      <a:lstStyle>
        <a:defPPr>
          <a:defRPr b="1" dirty="0" smtClean="0">
            <a:solidFill>
              <a:schemeClr val="bg1"/>
            </a:solidFill>
            <a:latin typeface="Arial"/>
            <a:cs typeface="Arial"/>
          </a:defRPr>
        </a:defPPr>
      </a:lstStyle>
    </a:txDef>
  </a:objectDefaults>
  <a:extraClrSchemeLst>
    <a:extraClrScheme>
      <a:clrScheme name="HE_template_v052406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_template_v052406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_template_v052406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145560</TotalTime>
  <Words>941</Words>
  <Application>Microsoft Office PowerPoint</Application>
  <PresentationFormat>Letter Paper (8.5x11 in)</PresentationFormat>
  <Paragraphs>239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ＭＳ Ｐゴシック</vt:lpstr>
      <vt:lpstr>Arial</vt:lpstr>
      <vt:lpstr>Calibri</vt:lpstr>
      <vt:lpstr>Gill Sans MT</vt:lpstr>
      <vt:lpstr>Lucida Grande</vt:lpstr>
      <vt:lpstr>Rockwell</vt:lpstr>
      <vt:lpstr>Rockwell Condensed</vt:lpstr>
      <vt:lpstr>Times</vt:lpstr>
      <vt:lpstr>Times New Roman</vt:lpstr>
      <vt:lpstr>Trebuchet MS</vt:lpstr>
      <vt:lpstr>Wingdings</vt:lpstr>
      <vt:lpstr>Default Theme</vt:lpstr>
      <vt:lpstr>Office Theme</vt:lpstr>
      <vt:lpstr>A-10 Cx Dataset: ERSI Blind Predictions Phase II</vt:lpstr>
      <vt:lpstr>New A-10 Cx Testing</vt:lpstr>
      <vt:lpstr>New A-10 Cx Testing, Constant Amplitude Tests</vt:lpstr>
      <vt:lpstr>New A-10 Cx Testing, Variable Amplitude Tests</vt:lpstr>
      <vt:lpstr>ERSI - A-10 Round Robin</vt:lpstr>
      <vt:lpstr>ERSI - A-10 Round Robin</vt:lpstr>
      <vt:lpstr>ERSI - A-10 Round Robin</vt:lpstr>
      <vt:lpstr>ERSI - A-10 Round Robin</vt:lpstr>
      <vt:lpstr>ERSI - A-10 Round Robin</vt:lpstr>
      <vt:lpstr>ERSI - A-10 Round Robin</vt:lpstr>
      <vt:lpstr>ERSI - A-10 Round Robin</vt:lpstr>
      <vt:lpstr>ERSI - A-10 Round Robin</vt:lpstr>
      <vt:lpstr>ERSI - A-10 Round Robin</vt:lpstr>
      <vt:lpstr>ERSI - A-10 Round Robin</vt:lpstr>
      <vt:lpstr>ERSI - A-10 Round Robin</vt:lpstr>
      <vt:lpstr>ERSI - A-10 Round Robin</vt:lpstr>
      <vt:lpstr>ERSI - A-10 Round Robin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Tear down vs new Large hole Carlson validation plan</dc:title>
  <dc:creator>Michael R Hill</dc:creator>
  <cp:lastModifiedBy>Robert Pilarczyk</cp:lastModifiedBy>
  <cp:revision>316</cp:revision>
  <cp:lastPrinted>2019-01-09T17:44:21Z</cp:lastPrinted>
  <dcterms:created xsi:type="dcterms:W3CDTF">2017-09-11T22:44:04Z</dcterms:created>
  <dcterms:modified xsi:type="dcterms:W3CDTF">2025-11-06T20:21:35Z</dcterms:modified>
</cp:coreProperties>
</file>